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2"/>
  </p:notesMasterIdLst>
  <p:sldIdLst>
    <p:sldId id="434" r:id="rId2"/>
    <p:sldId id="343" r:id="rId3"/>
    <p:sldId id="435" r:id="rId4"/>
    <p:sldId id="436" r:id="rId5"/>
    <p:sldId id="312" r:id="rId6"/>
    <p:sldId id="437" r:id="rId7"/>
    <p:sldId id="439" r:id="rId8"/>
    <p:sldId id="438" r:id="rId9"/>
    <p:sldId id="448" r:id="rId10"/>
    <p:sldId id="449" r:id="rId11"/>
    <p:sldId id="450" r:id="rId12"/>
    <p:sldId id="451" r:id="rId13"/>
    <p:sldId id="440" r:id="rId14"/>
    <p:sldId id="454" r:id="rId15"/>
    <p:sldId id="453" r:id="rId16"/>
    <p:sldId id="441" r:id="rId17"/>
    <p:sldId id="442" r:id="rId18"/>
    <p:sldId id="443" r:id="rId19"/>
    <p:sldId id="477" r:id="rId20"/>
    <p:sldId id="444" r:id="rId21"/>
    <p:sldId id="455" r:id="rId22"/>
    <p:sldId id="456" r:id="rId23"/>
    <p:sldId id="457" r:id="rId24"/>
    <p:sldId id="458" r:id="rId25"/>
    <p:sldId id="459" r:id="rId26"/>
    <p:sldId id="452" r:id="rId27"/>
    <p:sldId id="461" r:id="rId28"/>
    <p:sldId id="462" r:id="rId29"/>
    <p:sldId id="463" r:id="rId30"/>
    <p:sldId id="464" r:id="rId31"/>
    <p:sldId id="460" r:id="rId32"/>
    <p:sldId id="466" r:id="rId33"/>
    <p:sldId id="467" r:id="rId34"/>
    <p:sldId id="468" r:id="rId35"/>
    <p:sldId id="469" r:id="rId36"/>
    <p:sldId id="470" r:id="rId37"/>
    <p:sldId id="471" r:id="rId38"/>
    <p:sldId id="472" r:id="rId39"/>
    <p:sldId id="476" r:id="rId40"/>
    <p:sldId id="475" r:id="rId41"/>
    <p:sldId id="473" r:id="rId42"/>
    <p:sldId id="474" r:id="rId43"/>
    <p:sldId id="465" r:id="rId44"/>
    <p:sldId id="445" r:id="rId45"/>
    <p:sldId id="446" r:id="rId46"/>
    <p:sldId id="447" r:id="rId47"/>
    <p:sldId id="478" r:id="rId48"/>
    <p:sldId id="479" r:id="rId49"/>
    <p:sldId id="480" r:id="rId50"/>
    <p:sldId id="481" r:id="rId51"/>
    <p:sldId id="482" r:id="rId52"/>
    <p:sldId id="484" r:id="rId53"/>
    <p:sldId id="483" r:id="rId54"/>
    <p:sldId id="485" r:id="rId55"/>
    <p:sldId id="486" r:id="rId56"/>
    <p:sldId id="487" r:id="rId57"/>
    <p:sldId id="488" r:id="rId58"/>
    <p:sldId id="489" r:id="rId59"/>
    <p:sldId id="490" r:id="rId60"/>
    <p:sldId id="491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74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94291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634C6-BC81-42A1-B6AE-583EB743BA46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C80EE-C2B2-48F9-8977-37D275CC68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139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45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95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26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091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0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47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74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46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1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3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2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718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0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64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9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94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B1F5C-E399-40AF-82B8-10A5D8102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Gıda Mühendisliğinde Bilgisayar Uygulamaları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6EC3E13-93E2-4A34-8D83-85DB4A596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2616198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50000"/>
              </a:lnSpc>
            </a:pPr>
            <a:r>
              <a:rPr lang="tr-TR" sz="2600" dirty="0">
                <a:solidFill>
                  <a:srgbClr val="7030A0"/>
                </a:solidFill>
              </a:rPr>
              <a:t>Mühendislik Mimarlık Fakültesi </a:t>
            </a:r>
          </a:p>
          <a:p>
            <a:pPr algn="l">
              <a:lnSpc>
                <a:spcPct val="150000"/>
              </a:lnSpc>
            </a:pPr>
            <a:r>
              <a:rPr lang="tr-TR" sz="2600" dirty="0"/>
              <a:t>Gıda Mühendisliği Bölümü</a:t>
            </a:r>
          </a:p>
          <a:p>
            <a:pPr algn="l">
              <a:lnSpc>
                <a:spcPct val="150000"/>
              </a:lnSpc>
            </a:pPr>
            <a:r>
              <a:rPr lang="tr-TR" sz="2600" dirty="0">
                <a:solidFill>
                  <a:srgbClr val="002060"/>
                </a:solidFill>
              </a:rPr>
              <a:t>Prof. Dr. Farhan ALFİN</a:t>
            </a:r>
          </a:p>
          <a:p>
            <a:pPr algn="ctr">
              <a:lnSpc>
                <a:spcPct val="150000"/>
              </a:lnSpc>
            </a:pPr>
            <a:r>
              <a:rPr lang="tr-TR" sz="2600" dirty="0">
                <a:solidFill>
                  <a:srgbClr val="002060"/>
                </a:solidFill>
              </a:rPr>
              <a:t>2018-2019</a:t>
            </a:r>
          </a:p>
          <a:p>
            <a:endParaRPr lang="tr-TR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59692A4-BCF9-401A-91E8-80E8BA5A8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7" y="308505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61148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Dosyayı kaydetme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Dosya </a:t>
            </a:r>
            <a:r>
              <a:rPr lang="tr-TR" sz="2800" dirty="0"/>
              <a:t>menüsünden </a:t>
            </a:r>
            <a:r>
              <a:rPr lang="tr-TR" sz="2800" b="1" dirty="0"/>
              <a:t>Kaydet </a:t>
            </a:r>
            <a:r>
              <a:rPr lang="tr-TR" sz="2800" dirty="0"/>
              <a:t>(</a:t>
            </a:r>
            <a:r>
              <a:rPr lang="tr-TR" sz="2800" dirty="0" err="1">
                <a:solidFill>
                  <a:srgbClr val="FF0000"/>
                </a:solidFill>
              </a:rPr>
              <a:t>Ctrl+S</a:t>
            </a:r>
            <a:r>
              <a:rPr lang="tr-TR" sz="2800" dirty="0"/>
              <a:t>) seçeneği tıklanır.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Dosya ilk kez kaydediliyorsa ekrana </a:t>
            </a:r>
            <a:r>
              <a:rPr lang="tr-TR" sz="2800" b="1" dirty="0">
                <a:solidFill>
                  <a:schemeClr val="tx2"/>
                </a:solidFill>
              </a:rPr>
              <a:t>farklı kaydet </a:t>
            </a:r>
            <a:r>
              <a:rPr lang="tr-TR" sz="2800" dirty="0"/>
              <a:t>penceresi gelir.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pencere yardımıyla dosyayı kaydedeceğiniz sürücüyü ve kitabınıza vereceğiniz ismi belirleyebilirsiniz.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30988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8FC67058-512E-4EAA-8B7F-ADEB06A7FF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96"/>
          <a:stretch/>
        </p:blipFill>
        <p:spPr>
          <a:xfrm>
            <a:off x="0" y="1673"/>
            <a:ext cx="12192000" cy="6477955"/>
          </a:xfrm>
          <a:prstGeom prst="rect">
            <a:avLst/>
          </a:prstGeom>
        </p:spPr>
      </p:pic>
      <p:sp>
        <p:nvSpPr>
          <p:cNvPr id="5" name="Ok: Sağ 4">
            <a:extLst>
              <a:ext uri="{FF2B5EF4-FFF2-40B4-BE49-F238E27FC236}">
                <a16:creationId xmlns:a16="http://schemas.microsoft.com/office/drawing/2014/main" id="{DAF343EC-DB67-4332-ACF6-DF80AFE9390E}"/>
              </a:ext>
            </a:extLst>
          </p:cNvPr>
          <p:cNvSpPr/>
          <p:nvPr/>
        </p:nvSpPr>
        <p:spPr>
          <a:xfrm>
            <a:off x="2477729" y="3084786"/>
            <a:ext cx="1763507" cy="7005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005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Dosya bir kez kaydedildikten sonra bu pencere, tekrar ekrana gelmeyecektir.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Belgenizi farklı bir konuma veya farklı bir isimle kaydetmek isterseniz dosya menüsünden </a:t>
            </a:r>
            <a:r>
              <a:rPr lang="tr-TR" sz="2800" b="1" dirty="0">
                <a:solidFill>
                  <a:srgbClr val="FF0000"/>
                </a:solidFill>
              </a:rPr>
              <a:t>Farklı Kaydet </a:t>
            </a:r>
            <a:r>
              <a:rPr lang="tr-TR" sz="2800" dirty="0"/>
              <a:t>seçeneğini seçerek bu pencereye tekrar ulaşabilirsiniz.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901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Ş</a:t>
            </a:r>
            <a:r>
              <a:rPr lang="da-DK" b="1" dirty="0"/>
              <a:t>ekiller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4490821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>
                <a:solidFill>
                  <a:srgbClr val="2F2F2F"/>
                </a:solidFill>
              </a:rPr>
              <a:t>Şekillere göz atma</a:t>
            </a:r>
            <a:endParaRPr lang="tr-TR" sz="2800" dirty="0">
              <a:solidFill>
                <a:srgbClr val="2F2F2F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>
                <a:solidFill>
                  <a:srgbClr val="2F2F2F"/>
                </a:solidFill>
              </a:rPr>
              <a:t>Şekiller</a:t>
            </a:r>
            <a:r>
              <a:rPr lang="tr-TR" sz="2800" dirty="0">
                <a:solidFill>
                  <a:srgbClr val="2F2F2F"/>
                </a:solidFill>
              </a:rPr>
              <a:t> bölmesinde </a:t>
            </a:r>
            <a:r>
              <a:rPr lang="tr-TR" sz="2800" b="1" dirty="0">
                <a:solidFill>
                  <a:srgbClr val="2F2F2F"/>
                </a:solidFill>
              </a:rPr>
              <a:t>Diğer </a:t>
            </a:r>
            <a:r>
              <a:rPr lang="tr-TR" sz="2800" b="1" dirty="0" err="1">
                <a:solidFill>
                  <a:srgbClr val="2F2F2F"/>
                </a:solidFill>
              </a:rPr>
              <a:t>Şekiller</a:t>
            </a:r>
            <a:r>
              <a:rPr lang="tr-TR" sz="2800" dirty="0" err="1">
                <a:solidFill>
                  <a:srgbClr val="2F2F2F"/>
                </a:solidFill>
              </a:rPr>
              <a:t>’i</a:t>
            </a:r>
            <a:r>
              <a:rPr lang="tr-TR" sz="2800" dirty="0">
                <a:solidFill>
                  <a:srgbClr val="2F2F2F"/>
                </a:solidFill>
              </a:rPr>
              <a:t> 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>
                <a:solidFill>
                  <a:srgbClr val="2F2F2F"/>
                </a:solidFill>
              </a:rPr>
              <a:t>Bir kategorideki kalıplara göz atmak için kategorinin üzerine gelin.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B3DD58B-B5F1-4EC2-95E2-E80171BB69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36" r="52931" b="21136"/>
          <a:stretch/>
        </p:blipFill>
        <p:spPr>
          <a:xfrm>
            <a:off x="5975131" y="1834057"/>
            <a:ext cx="5738648" cy="395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16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>
                <a:solidFill>
                  <a:srgbClr val="2F2F2F"/>
                </a:solidFill>
              </a:rPr>
              <a:t>İstediğiniz şekilleri içeren kalıbı 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>
                <a:solidFill>
                  <a:srgbClr val="2F2F2F"/>
                </a:solidFill>
              </a:rPr>
              <a:t>Menüyü kapatmak için çizim sayfasının boş bir alanını 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>
                <a:solidFill>
                  <a:srgbClr val="2F2F2F"/>
                </a:solidFill>
              </a:rPr>
              <a:t>Bir kalıbın içerdiği şekilleri görmek için adını 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501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Şekil ekleme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2800" b="1" dirty="0"/>
              <a:t>Şekiller</a:t>
            </a:r>
            <a:r>
              <a:rPr lang="tr-TR" sz="2800" dirty="0"/>
              <a:t> bölmesinde bir kategori seçin:</a:t>
            </a:r>
          </a:p>
          <a:p>
            <a:pPr marL="0" indent="0">
              <a:buNone/>
            </a:pPr>
            <a:r>
              <a:rPr lang="tr-TR" sz="2800" b="1" dirty="0"/>
              <a:t>	Diğer Şekiller</a:t>
            </a:r>
            <a:r>
              <a:rPr lang="tr-TR" sz="2800" dirty="0"/>
              <a:t>, </a:t>
            </a:r>
            <a:r>
              <a:rPr lang="tr-TR" sz="2800" b="1" dirty="0"/>
              <a:t>Hızlı Şekiller</a:t>
            </a:r>
            <a:r>
              <a:rPr lang="tr-TR" sz="2800" dirty="0"/>
              <a:t>,...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tr-TR" sz="2800" dirty="0"/>
              <a:t>Bir şekil seçip çizim sayfasına sürükleyin.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188F00F-EB02-4CCE-A099-7A8AE12A1A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36" r="81897" b="8946"/>
          <a:stretch/>
        </p:blipFill>
        <p:spPr>
          <a:xfrm>
            <a:off x="8500517" y="1340069"/>
            <a:ext cx="2207172" cy="479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69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Şekiller O</a:t>
            </a:r>
            <a:r>
              <a:rPr lang="nn-NO" b="1" dirty="0"/>
              <a:t>tomatik olarak bağlama</a:t>
            </a:r>
            <a:endParaRPr lang="da-DK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Şeklin çevresinde Otomatik Bağlantı okları görünene kadar şeklin üzerinde durun.</a:t>
            </a:r>
          </a:p>
          <a:p>
            <a:pPr marL="536575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dirty="0"/>
              <a:t>Otomatik bağlantı oklarını göremiyorsanız  </a:t>
            </a:r>
          </a:p>
          <a:p>
            <a:pPr marL="536575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b="1" dirty="0"/>
              <a:t>Görünüm</a:t>
            </a:r>
            <a:r>
              <a:rPr lang="tr-TR" sz="2800" dirty="0"/>
              <a:t> &gt; </a:t>
            </a:r>
            <a:r>
              <a:rPr lang="tr-TR" sz="2800" b="1" dirty="0"/>
              <a:t>Otomatik </a:t>
            </a:r>
            <a:r>
              <a:rPr lang="tr-TR" sz="2800" b="1" dirty="0" err="1"/>
              <a:t>Bağlantı</a:t>
            </a:r>
            <a:r>
              <a:rPr lang="tr-TR" sz="2800" dirty="0" err="1"/>
              <a:t>’yı</a:t>
            </a:r>
            <a:r>
              <a:rPr lang="tr-TR" sz="2800" dirty="0"/>
              <a:t> seçin.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C92616A-E08E-4C08-8687-EED0EBA3DF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094" b="78865"/>
          <a:stretch/>
        </p:blipFill>
        <p:spPr>
          <a:xfrm>
            <a:off x="1484309" y="4195301"/>
            <a:ext cx="10194293" cy="1595899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06D36622-3324-4B6B-A242-6787045D316E}"/>
              </a:ext>
            </a:extLst>
          </p:cNvPr>
          <p:cNvSpPr/>
          <p:nvPr/>
        </p:nvSpPr>
        <p:spPr>
          <a:xfrm>
            <a:off x="6747641" y="4792717"/>
            <a:ext cx="1355835" cy="9984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918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78372"/>
            <a:ext cx="7002244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Şekilleri bağlama</a:t>
            </a:r>
            <a:endParaRPr lang="tr-TR" sz="2800" dirty="0"/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Giriş</a:t>
            </a:r>
            <a:r>
              <a:rPr lang="tr-TR" sz="2800" dirty="0"/>
              <a:t> &gt; </a:t>
            </a:r>
            <a:r>
              <a:rPr lang="tr-TR" sz="2800" b="1" dirty="0" err="1"/>
              <a:t>Bağlayıcı</a:t>
            </a:r>
            <a:r>
              <a:rPr lang="tr-TR" sz="2800" dirty="0" err="1"/>
              <a:t>’yı</a:t>
            </a:r>
            <a:r>
              <a:rPr lang="tr-TR" sz="2800" dirty="0"/>
              <a:t>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Bir bağlayıcıyı bir şekilden diğerine sürükleyin.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İşiniz bittiğinde </a:t>
            </a:r>
            <a:r>
              <a:rPr lang="tr-TR" sz="2800" b="1" dirty="0"/>
              <a:t>İşaretçi Aracı</a:t>
            </a:r>
            <a:r>
              <a:rPr lang="tr-TR" sz="2800" dirty="0"/>
              <a:t>’nı 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098" name="Picture 2" descr="BaÄlayÄ±cÄ± aracÄ±, her iki ucundaki nokta baÄlantÄ±sÄ±yla Åekillere baÄlanÄ±r.">
            <a:extLst>
              <a:ext uri="{FF2B5EF4-FFF2-40B4-BE49-F238E27FC236}">
                <a16:creationId xmlns:a16="http://schemas.microsoft.com/office/drawing/2014/main" id="{F6388A4F-269A-4D46-8395-C85346B447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090" y="551135"/>
            <a:ext cx="3564351" cy="305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3AD0F255-CE0B-4F8B-B027-B0A55C9B1032}"/>
              </a:ext>
            </a:extLst>
          </p:cNvPr>
          <p:cNvSpPr/>
          <p:nvPr/>
        </p:nvSpPr>
        <p:spPr>
          <a:xfrm>
            <a:off x="9112469" y="930166"/>
            <a:ext cx="1182414" cy="3310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690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91206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Şekle metin ekleme</a:t>
            </a:r>
            <a:endParaRPr lang="tr-TR" sz="2800" dirty="0"/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Şekli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Metni yazın. Bir şekil seçildiğinde ve yazmaya başladığınızda, Visio metni seçilen şekle ekler.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ACA5CE0-AC56-4430-8A37-5442981B1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095" t="31715" r="25000" b="25275"/>
          <a:stretch/>
        </p:blipFill>
        <p:spPr>
          <a:xfrm>
            <a:off x="4609686" y="3334406"/>
            <a:ext cx="3767960" cy="29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28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91206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/>
              <a:t>Metni biçimlendirmek için aşağıdakilerden birini yapabilirsiniz: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Yazı Tipi</a:t>
            </a:r>
            <a:r>
              <a:rPr lang="tr-TR" sz="2800" dirty="0"/>
              <a:t> grubunda yazı tipi özelliklerini ayarlayın.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Paragraf</a:t>
            </a:r>
            <a:r>
              <a:rPr lang="tr-TR" sz="2800" dirty="0"/>
              <a:t> grubunda hizalamayı ve diğer özellikleri ayarlayın.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/>
              <a:t>İşiniz bittiğinde, şeklin dışına tıklayın veya </a:t>
            </a:r>
            <a:r>
              <a:rPr lang="tr-TR" sz="2800" b="1" dirty="0" err="1"/>
              <a:t>Esc</a:t>
            </a:r>
            <a:r>
              <a:rPr lang="tr-TR" sz="2800" dirty="0"/>
              <a:t> tuşuna basın.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849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Microsoft Visio 2013</a:t>
            </a:r>
            <a:br>
              <a:rPr lang="tr-TR" sz="2800" dirty="0">
                <a:solidFill>
                  <a:srgbClr val="FF0000"/>
                </a:solidFill>
              </a:rPr>
            </a:br>
            <a:r>
              <a:rPr lang="tr-TR" sz="2800" b="1" dirty="0"/>
              <a:t>Kullanımı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r>
              <a:rPr lang="tr-TR" sz="2800" b="1" dirty="0"/>
              <a:t>Neden Visio?</a:t>
            </a:r>
          </a:p>
          <a:p>
            <a:r>
              <a:rPr lang="tr-TR" sz="2800" b="1" dirty="0"/>
              <a:t>Visio Nedir?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sz="2800" b="1" dirty="0"/>
              <a:t>Yeni Dosya Oluşturma</a:t>
            </a:r>
          </a:p>
          <a:p>
            <a:r>
              <a:rPr lang="tr-TR" sz="2800" b="1" dirty="0"/>
              <a:t>Visio </a:t>
            </a:r>
            <a:r>
              <a:rPr lang="tr-TR" sz="2800" b="1" dirty="0" err="1"/>
              <a:t>Arayüzü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tr-TR" sz="2800" b="1" dirty="0"/>
              <a:t>Dosyayı kaydetme	</a:t>
            </a:r>
          </a:p>
          <a:p>
            <a:r>
              <a:rPr lang="tr-TR" sz="2800" b="1" dirty="0"/>
              <a:t>Ş</a:t>
            </a:r>
            <a:r>
              <a:rPr lang="da-DK" sz="2800" b="1" dirty="0"/>
              <a:t>ekiller</a:t>
            </a:r>
            <a:endParaRPr lang="tr-TR" sz="2800" b="1" dirty="0"/>
          </a:p>
          <a:p>
            <a:r>
              <a:rPr lang="tr-TR" sz="2800" b="1" dirty="0"/>
              <a:t>Şekil ekleme</a:t>
            </a:r>
          </a:p>
        </p:txBody>
      </p:sp>
    </p:spTree>
    <p:extLst>
      <p:ext uri="{BB962C8B-B14F-4D97-AF65-F5344CB8AC3E}">
        <p14:creationId xmlns:p14="http://schemas.microsoft.com/office/powerpoint/2010/main" val="931903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Şekilleri Seçme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Çoğu zaman </a:t>
            </a:r>
            <a:r>
              <a:rPr lang="tr-TR" sz="2800" dirty="0">
                <a:solidFill>
                  <a:srgbClr val="FF0000"/>
                </a:solidFill>
              </a:rPr>
              <a:t>taşıma</a:t>
            </a:r>
            <a:r>
              <a:rPr lang="tr-TR" sz="2800" dirty="0"/>
              <a:t> gibi diğer şeyleri yapmak, </a:t>
            </a:r>
            <a:r>
              <a:rPr lang="tr-TR" sz="2800" dirty="0">
                <a:solidFill>
                  <a:srgbClr val="0070C0"/>
                </a:solidFill>
              </a:rPr>
              <a:t>döndürmek</a:t>
            </a:r>
            <a:r>
              <a:rPr lang="tr-TR" sz="2800" dirty="0"/>
              <a:t> veya Visio 2016 çizimlerinde şekilleri </a:t>
            </a:r>
            <a:r>
              <a:rPr lang="tr-TR" sz="2800" dirty="0">
                <a:solidFill>
                  <a:srgbClr val="00B050"/>
                </a:solidFill>
              </a:rPr>
              <a:t>yeniden boyutlandırma </a:t>
            </a:r>
            <a:r>
              <a:rPr lang="tr-TR" sz="2800" dirty="0"/>
              <a:t>önce şekiller seçmek zorunda.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Visio'da, şekilleri bir </a:t>
            </a:r>
            <a:r>
              <a:rPr lang="tr-TR" sz="2800" b="1" dirty="0">
                <a:solidFill>
                  <a:srgbClr val="FF0000"/>
                </a:solidFill>
              </a:rPr>
              <a:t>Kement aracıyla </a:t>
            </a:r>
            <a:r>
              <a:rPr lang="tr-TR" sz="2800" dirty="0">
                <a:solidFill>
                  <a:srgbClr val="0070C0"/>
                </a:solidFill>
              </a:rPr>
              <a:t>alanına göre bir kerede </a:t>
            </a:r>
            <a:r>
              <a:rPr lang="tr-TR" sz="2800" dirty="0"/>
              <a:t>seçebilir veya sayfadaki </a:t>
            </a:r>
            <a:r>
              <a:rPr lang="tr-TR" sz="2800" dirty="0">
                <a:solidFill>
                  <a:srgbClr val="C00000"/>
                </a:solidFill>
              </a:rPr>
              <a:t>tüm şekilleri seçin</a:t>
            </a:r>
            <a:r>
              <a:rPr lang="tr-TR" sz="2800" dirty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5464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</a:rPr>
              <a:t>Tek şekil seçme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Araçlar</a:t>
            </a:r>
            <a:r>
              <a:rPr lang="tr-TR" sz="2800" dirty="0"/>
              <a:t> grubunda </a:t>
            </a:r>
            <a:r>
              <a:rPr lang="tr-TR" sz="2800" b="1" dirty="0"/>
              <a:t>İşaretçi Aracı</a:t>
            </a:r>
            <a:r>
              <a:rPr lang="tr-TR" sz="2800" dirty="0"/>
              <a:t>'nı tıklatın.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Çizim sayfasında işaretçi </a:t>
            </a:r>
            <a:r>
              <a:rPr lang="tr-TR" sz="2800" dirty="0">
                <a:solidFill>
                  <a:srgbClr val="FF0000"/>
                </a:solidFill>
              </a:rPr>
              <a:t>dört başlı </a:t>
            </a:r>
            <a:r>
              <a:rPr lang="tr-TR" sz="2800" dirty="0"/>
              <a:t>oka dönüşene kadar </a:t>
            </a:r>
            <a:r>
              <a:rPr lang="tr-TR" sz="2800" dirty="0">
                <a:solidFill>
                  <a:srgbClr val="0070C0"/>
                </a:solidFill>
              </a:rPr>
              <a:t>şeklin üzerinde durun </a:t>
            </a:r>
            <a:r>
              <a:rPr lang="tr-TR" sz="2800" dirty="0"/>
              <a:t>ve şekli tıklatın.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43E6385-8AFB-4F34-BB2E-866F559D2F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35" b="78865"/>
          <a:stretch/>
        </p:blipFill>
        <p:spPr>
          <a:xfrm>
            <a:off x="469076" y="4240924"/>
            <a:ext cx="11606761" cy="1550277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3674F08F-9224-405E-AD5E-B7F430CFD146}"/>
              </a:ext>
            </a:extLst>
          </p:cNvPr>
          <p:cNvSpPr/>
          <p:nvPr/>
        </p:nvSpPr>
        <p:spPr>
          <a:xfrm>
            <a:off x="5815748" y="4840014"/>
            <a:ext cx="1355835" cy="9511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249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Alan Seçimi ile birden çok şekil seçme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Düzenleme</a:t>
            </a:r>
            <a:r>
              <a:rPr lang="tr-TR" sz="2800" dirty="0"/>
              <a:t> grubunda </a:t>
            </a:r>
            <a:r>
              <a:rPr lang="tr-TR" sz="2800" b="1" dirty="0" err="1"/>
              <a:t>Seç</a:t>
            </a:r>
            <a:r>
              <a:rPr lang="tr-TR" sz="2800" dirty="0" err="1"/>
              <a:t>'i</a:t>
            </a:r>
            <a:r>
              <a:rPr lang="tr-TR" sz="2800" dirty="0"/>
              <a:t> tıklatıp </a:t>
            </a:r>
            <a:r>
              <a:rPr lang="tr-TR" sz="2800" b="1" dirty="0"/>
              <a:t>Alan </a:t>
            </a:r>
            <a:r>
              <a:rPr lang="tr-TR" sz="2800" b="1" dirty="0" err="1"/>
              <a:t>Seçimi</a:t>
            </a:r>
            <a:r>
              <a:rPr lang="tr-TR" sz="2800" dirty="0" err="1"/>
              <a:t>'ni</a:t>
            </a:r>
            <a:r>
              <a:rPr lang="tr-TR" sz="2800" dirty="0"/>
              <a:t>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İşaretçiyi seçmek istediğiniz şekillerin sol üst tarafına getirip şekillerin çevresinde bir seçim ağı oluşturmak için sürükleyin.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049FDD8-292C-4A75-94DB-024B5CB71A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745"/>
          <a:stretch/>
        </p:blipFill>
        <p:spPr>
          <a:xfrm>
            <a:off x="292619" y="3814961"/>
            <a:ext cx="11606761" cy="2039596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9F94FA64-7C62-4588-9ECC-3484FD20FCBD}"/>
              </a:ext>
            </a:extLst>
          </p:cNvPr>
          <p:cNvSpPr/>
          <p:nvPr/>
        </p:nvSpPr>
        <p:spPr>
          <a:xfrm>
            <a:off x="9305153" y="4367047"/>
            <a:ext cx="1636116" cy="14875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996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/>
              <a:t>Şekilleri seçtikten sonra seçtiğiniz şekillerin çevresinde </a:t>
            </a:r>
            <a:r>
              <a:rPr lang="tr-TR" sz="2800" dirty="0">
                <a:solidFill>
                  <a:srgbClr val="0070C0"/>
                </a:solidFill>
              </a:rPr>
              <a:t>mavi tutamaçlar</a:t>
            </a:r>
            <a:r>
              <a:rPr lang="tr-TR" sz="2800" dirty="0"/>
              <a:t>, tek tek şekillerin çevresinde de eflatun çizgiler görürsünüz.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3FDB56E-A6DF-400F-ABB4-C4F6D22A75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034" t="25734" r="27328" b="15540"/>
          <a:stretch/>
        </p:blipFill>
        <p:spPr>
          <a:xfrm>
            <a:off x="2443655" y="2446282"/>
            <a:ext cx="3247697" cy="4025463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E1E1B156-9A11-4FDE-8553-565E6D3AE3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034" t="25965" r="27328" b="15539"/>
          <a:stretch/>
        </p:blipFill>
        <p:spPr>
          <a:xfrm>
            <a:off x="6493666" y="2446282"/>
            <a:ext cx="3247697" cy="400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23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Serbest Şekil Seçim ile birden çok şekil seçme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Düzenleme</a:t>
            </a:r>
            <a:r>
              <a:rPr lang="tr-TR" sz="2800" dirty="0"/>
              <a:t> grubunda </a:t>
            </a:r>
            <a:r>
              <a:rPr lang="tr-TR" sz="2800" b="1" dirty="0" err="1"/>
              <a:t>Seç</a:t>
            </a:r>
            <a:r>
              <a:rPr lang="tr-TR" sz="2800" dirty="0" err="1"/>
              <a:t>'i</a:t>
            </a:r>
            <a:r>
              <a:rPr lang="tr-TR" sz="2800" dirty="0"/>
              <a:t> tıklatıp </a:t>
            </a:r>
            <a:r>
              <a:rPr lang="tr-TR" sz="2800" b="1" dirty="0"/>
              <a:t>Kement Seçim</a:t>
            </a:r>
            <a:r>
              <a:rPr lang="tr-TR" sz="2800" dirty="0"/>
              <a:t>'i seçin.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Seçmek istediğiniz şekillerin çevresine serbest biçim bir seçim ağı sürükleyin.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Birden çok şekli seçtiğinizde seçili şekillerin çevresinde mavi seçim tutamaçları görüntülenir.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EC7BB08A-D4DE-4DAE-8796-71F38FF99A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745"/>
          <a:stretch/>
        </p:blipFill>
        <p:spPr>
          <a:xfrm>
            <a:off x="292619" y="4771403"/>
            <a:ext cx="11606761" cy="2039596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6A903887-F2FF-4156-BD03-7CD22AD21E24}"/>
              </a:ext>
            </a:extLst>
          </p:cNvPr>
          <p:cNvSpPr/>
          <p:nvPr/>
        </p:nvSpPr>
        <p:spPr>
          <a:xfrm>
            <a:off x="9305153" y="5323489"/>
            <a:ext cx="1636116" cy="14875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483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0F2BC68-9453-4E31-B021-AA244AA3BB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27" t="26195" r="27845" b="15539"/>
          <a:stretch/>
        </p:blipFill>
        <p:spPr>
          <a:xfrm>
            <a:off x="1484310" y="378371"/>
            <a:ext cx="4490821" cy="5925387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D94195C8-3430-4EEC-BA9B-0E280E8DFC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10" t="26195" r="27457" b="15539"/>
          <a:stretch/>
        </p:blipFill>
        <p:spPr>
          <a:xfrm>
            <a:off x="6493666" y="378371"/>
            <a:ext cx="4490820" cy="571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19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Şekilleri Taşıma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Visio 2016 yardımcı olmak için çeşitli yollar sunar şekiller tam olarak istediğiniz yere getirin.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89966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b="1" dirty="0"/>
              <a:t>Farenizi kullanarak şekilleri taşıma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Taşımak istediğiniz tüm şekilleri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İşaretçiyi şekillerden birinin üzerinde tutun. Dört başlı bir ok görünür.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Şekilleri yeni konumuna sürükleyin.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Seçili şekillerin tümü özgün konumlarından eşit bir uzaklığa taşınır.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023815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İpucu:</a:t>
            </a:r>
            <a:r>
              <a:rPr lang="tr-TR" sz="2800" dirty="0"/>
              <a:t> Şekillerin hareketini yatay veya dikey olarak sınırlamak için </a:t>
            </a:r>
            <a:r>
              <a:rPr lang="tr-TR" sz="2800" dirty="0">
                <a:solidFill>
                  <a:srgbClr val="FF0000"/>
                </a:solidFill>
              </a:rPr>
              <a:t>SHIFT</a:t>
            </a:r>
            <a:r>
              <a:rPr lang="tr-TR" sz="2800" dirty="0"/>
              <a:t> tuşunu basılı tutarak şekilleri sürükleyin. Şekilleri çizimdeki başka bir sayfaya taşımak için şekilleri </a:t>
            </a:r>
            <a:r>
              <a:rPr lang="tr-TR" sz="2800" dirty="0">
                <a:solidFill>
                  <a:srgbClr val="0070C0"/>
                </a:solidFill>
              </a:rPr>
              <a:t>sayfa sekmesine </a:t>
            </a:r>
            <a:r>
              <a:rPr lang="tr-TR" sz="2800" dirty="0"/>
              <a:t>sürükleyin.</a:t>
            </a:r>
            <a:endParaRPr lang="tr-TR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334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Ok tuşlarını kullanarak şekilleri sürükleme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Taşımak istediğiniz tüm şekilleri seçin. 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Aşağıdakileri yapın: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Bir şekil, </a:t>
            </a:r>
            <a:r>
              <a:rPr lang="tr-TR" sz="2800" dirty="0">
                <a:solidFill>
                  <a:srgbClr val="00B050"/>
                </a:solidFill>
              </a:rPr>
              <a:t>tutturma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C00000"/>
                </a:solidFill>
              </a:rPr>
              <a:t>kılavuz çizgi </a:t>
            </a:r>
            <a:r>
              <a:rPr lang="tr-TR" sz="2800" dirty="0"/>
              <a:t>veya </a:t>
            </a:r>
            <a:r>
              <a:rPr lang="tr-TR" sz="2800" dirty="0">
                <a:solidFill>
                  <a:srgbClr val="0070C0"/>
                </a:solidFill>
              </a:rPr>
              <a:t>cetvel</a:t>
            </a:r>
            <a:r>
              <a:rPr lang="tr-TR" sz="2800" dirty="0"/>
              <a:t> onay işareti gibi mümkün sonraki konuma taşımak için ok tuşuna basın.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80587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2800" b="1" dirty="0"/>
              <a:t>Diğer Office araçları ile zaten diyagram oluşturuyorum. </a:t>
            </a:r>
            <a:br>
              <a:rPr lang="tr-TR" sz="2800" b="1" dirty="0"/>
            </a:br>
            <a:r>
              <a:rPr lang="tr-TR" sz="2800" b="1" dirty="0"/>
              <a:t>Neden Visio?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Office Word </a:t>
            </a:r>
            <a:r>
              <a:rPr lang="tr-TR" sz="2800" dirty="0"/>
              <a:t>ve </a:t>
            </a:r>
            <a:r>
              <a:rPr lang="tr-TR" sz="2800" dirty="0">
                <a:solidFill>
                  <a:srgbClr val="0070C0"/>
                </a:solidFill>
              </a:rPr>
              <a:t>Office PowerPoint </a:t>
            </a:r>
            <a:r>
              <a:rPr lang="tr-TR" sz="2800" dirty="0"/>
              <a:t>temel diyagram oluşturma yetenekleri sağlarken, </a:t>
            </a:r>
            <a:r>
              <a:rPr lang="tr-TR" sz="2800" dirty="0">
                <a:solidFill>
                  <a:srgbClr val="00B050"/>
                </a:solidFill>
              </a:rPr>
              <a:t>Office Visio </a:t>
            </a:r>
            <a:r>
              <a:rPr lang="tr-TR" sz="2800" dirty="0"/>
              <a:t>kolayca </a:t>
            </a:r>
            <a:r>
              <a:rPr lang="tr-TR" sz="2800" dirty="0">
                <a:solidFill>
                  <a:srgbClr val="7030A0"/>
                </a:solidFill>
              </a:rPr>
              <a:t>çok çeşitli diyagramlar </a:t>
            </a:r>
            <a:r>
              <a:rPr lang="tr-TR" sz="2800" dirty="0"/>
              <a:t>oluşturmanıza ve </a:t>
            </a:r>
            <a:r>
              <a:rPr lang="tr-TR" sz="2800" dirty="0">
                <a:solidFill>
                  <a:srgbClr val="227447"/>
                </a:solidFill>
              </a:rPr>
              <a:t>birçok farklı görevi </a:t>
            </a:r>
            <a:r>
              <a:rPr lang="tr-TR" sz="2800" dirty="0"/>
              <a:t>yerine getirmenize yardımcı olabilecek </a:t>
            </a:r>
            <a:r>
              <a:rPr lang="tr-TR" sz="2800" dirty="0">
                <a:solidFill>
                  <a:srgbClr val="C00000"/>
                </a:solidFill>
              </a:rPr>
              <a:t>gelişmiş çizim araçları </a:t>
            </a:r>
            <a:r>
              <a:rPr lang="tr-TR" sz="2800" dirty="0"/>
              <a:t>ve şablonlarıyla diyagram oluşturmaya adanmış bir araçtır.</a:t>
            </a:r>
            <a:r>
              <a:rPr lang="tr-T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30184921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Şeklin birleşebileceği hiçbir konum yoksa ok tuşuna basılması şekli </a:t>
            </a:r>
            <a:r>
              <a:rPr lang="tr-TR" sz="2800" dirty="0">
                <a:solidFill>
                  <a:srgbClr val="0070C0"/>
                </a:solidFill>
              </a:rPr>
              <a:t>tek tıklatmayla cetvelde taşır</a:t>
            </a:r>
            <a:r>
              <a:rPr lang="tr-TR" sz="2800" dirty="0"/>
              <a:t>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Şekli bir piksel taşımak için ok tuşuna basarken </a:t>
            </a:r>
            <a:r>
              <a:rPr lang="tr-TR" sz="2800" dirty="0">
                <a:solidFill>
                  <a:srgbClr val="FF0000"/>
                </a:solidFill>
              </a:rPr>
              <a:t>SHIFT</a:t>
            </a:r>
            <a:r>
              <a:rPr lang="tr-TR" sz="2800" dirty="0"/>
              <a:t> tuşunu basılı tutun.</a:t>
            </a:r>
          </a:p>
        </p:txBody>
      </p:sp>
    </p:spTree>
    <p:extLst>
      <p:ext uri="{BB962C8B-B14F-4D97-AF65-F5344CB8AC3E}">
        <p14:creationId xmlns:p14="http://schemas.microsoft.com/office/powerpoint/2010/main" val="13479765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Şekilleri Yeniden Boyutlandırma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Fareyle 2 boyutlu (2B) şekli (dikdörtgen gibi) yeniden boyutlandırma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Yeniden boyutlandırmak istediğiniz tüm şekilleri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Şekil istediğiniz boyutta olana kadar </a:t>
            </a:r>
            <a:r>
              <a:rPr lang="tr-TR" sz="2800" dirty="0">
                <a:solidFill>
                  <a:srgbClr val="0070C0"/>
                </a:solidFill>
              </a:rPr>
              <a:t>seçim tutamacını  sürükleyin</a:t>
            </a:r>
            <a:r>
              <a:rPr lang="tr-TR" sz="2800" dirty="0"/>
              <a:t>. Şekli </a:t>
            </a:r>
            <a:r>
              <a:rPr lang="tr-TR" sz="2800" dirty="0">
                <a:solidFill>
                  <a:srgbClr val="00B050"/>
                </a:solidFill>
              </a:rPr>
              <a:t>orantılı olarak </a:t>
            </a:r>
            <a:r>
              <a:rPr lang="tr-TR" sz="2800" dirty="0"/>
              <a:t>yeniden boyutlandırma amacıyla </a:t>
            </a:r>
            <a:r>
              <a:rPr lang="tr-TR" sz="2800" dirty="0">
                <a:solidFill>
                  <a:srgbClr val="FF0000"/>
                </a:solidFill>
              </a:rPr>
              <a:t>köşe tutamacını </a:t>
            </a:r>
            <a:r>
              <a:rPr lang="tr-TR" sz="2800" dirty="0"/>
              <a:t>sürükleyin.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61567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32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F4A745A-18CC-4F45-8ED2-1C234AD207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2635" r="22155" b="32405"/>
          <a:stretch/>
        </p:blipFill>
        <p:spPr>
          <a:xfrm>
            <a:off x="835572" y="362609"/>
            <a:ext cx="5047591" cy="356300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429AD97-4179-4B5E-B52E-DF86A5D6B0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254" t="34245" r="19828" b="39305"/>
          <a:stretch/>
        </p:blipFill>
        <p:spPr>
          <a:xfrm>
            <a:off x="5833718" y="3126828"/>
            <a:ext cx="5718751" cy="266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0509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 fontScale="90000"/>
          </a:bodyPr>
          <a:lstStyle/>
          <a:p>
            <a:r>
              <a:rPr lang="tr-TR" dirty="0"/>
              <a:t>Şekli </a:t>
            </a:r>
            <a:r>
              <a:rPr lang="tr-TR" b="1" dirty="0"/>
              <a:t>Boyut ve Konum </a:t>
            </a:r>
            <a:r>
              <a:rPr lang="tr-TR" dirty="0"/>
              <a:t>penceresini kullanarak yeniden boyutlandırma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Taşımak istediğiniz tüm şekilleri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Görünüm</a:t>
            </a:r>
            <a:r>
              <a:rPr lang="tr-TR" sz="2800" dirty="0"/>
              <a:t> sekmesinde, </a:t>
            </a:r>
            <a:r>
              <a:rPr lang="tr-TR" sz="2800" b="1" dirty="0">
                <a:solidFill>
                  <a:srgbClr val="00B050"/>
                </a:solidFill>
              </a:rPr>
              <a:t>Göster</a:t>
            </a:r>
            <a:r>
              <a:rPr lang="tr-TR" sz="2800" dirty="0"/>
              <a:t> grubunda </a:t>
            </a:r>
            <a:r>
              <a:rPr lang="tr-TR" sz="2800" b="1" dirty="0">
                <a:solidFill>
                  <a:srgbClr val="0070C0"/>
                </a:solidFill>
              </a:rPr>
              <a:t>Görev </a:t>
            </a:r>
            <a:r>
              <a:rPr lang="tr-TR" sz="2800" b="1" dirty="0" err="1">
                <a:solidFill>
                  <a:srgbClr val="0070C0"/>
                </a:solidFill>
              </a:rPr>
              <a:t>Bölmeleri</a:t>
            </a:r>
            <a:r>
              <a:rPr lang="tr-TR" sz="2800" dirty="0" err="1">
                <a:solidFill>
                  <a:srgbClr val="0070C0"/>
                </a:solidFill>
              </a:rPr>
              <a:t>'ni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/>
              <a:t>tıklatıp </a:t>
            </a:r>
            <a:r>
              <a:rPr lang="tr-TR" sz="2800" b="1" dirty="0">
                <a:solidFill>
                  <a:srgbClr val="FF0000"/>
                </a:solidFill>
              </a:rPr>
              <a:t>Boyut ve </a:t>
            </a:r>
            <a:r>
              <a:rPr lang="tr-TR" sz="2800" b="1" dirty="0" err="1">
                <a:solidFill>
                  <a:srgbClr val="FF0000"/>
                </a:solidFill>
              </a:rPr>
              <a:t>Konum</a:t>
            </a:r>
            <a:r>
              <a:rPr lang="tr-TR" sz="2800" dirty="0" err="1">
                <a:solidFill>
                  <a:srgbClr val="FF0000"/>
                </a:solidFill>
              </a:rPr>
              <a:t>'u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/>
              <a:t>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32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F60EEBA-7795-4AC7-892E-E3064F065D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121" b="58855"/>
          <a:stretch/>
        </p:blipFill>
        <p:spPr>
          <a:xfrm>
            <a:off x="3116317" y="3675037"/>
            <a:ext cx="5959366" cy="282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174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b="1" dirty="0"/>
              <a:t>Boyut ve Konum</a:t>
            </a:r>
            <a:r>
              <a:rPr lang="tr-TR" sz="2800" dirty="0"/>
              <a:t> penceresinde </a:t>
            </a:r>
            <a:r>
              <a:rPr lang="tr-TR" sz="2800" b="1" dirty="0"/>
              <a:t>Genişlik</a:t>
            </a:r>
            <a:r>
              <a:rPr lang="tr-TR" sz="2800" dirty="0"/>
              <a:t>, </a:t>
            </a:r>
            <a:r>
              <a:rPr lang="tr-TR" sz="2800" b="1" dirty="0"/>
              <a:t>Yükseklik </a:t>
            </a:r>
            <a:r>
              <a:rPr lang="tr-TR" sz="2800" dirty="0"/>
              <a:t>veya </a:t>
            </a:r>
            <a:r>
              <a:rPr lang="tr-TR" sz="2800" b="1" dirty="0"/>
              <a:t>Uzunluk </a:t>
            </a:r>
            <a:r>
              <a:rPr lang="tr-TR" sz="2800" dirty="0"/>
              <a:t>kutularına yeni değerleri yazın.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F2AD28DF-44F5-4F99-8838-071B38E30D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29" t="53794" r="57069" b="21035"/>
          <a:stretch/>
        </p:blipFill>
        <p:spPr>
          <a:xfrm>
            <a:off x="3020605" y="2192109"/>
            <a:ext cx="6150790" cy="428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01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Şekilleri döndürme veya çevirme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Şekilleri </a:t>
            </a:r>
            <a:r>
              <a:rPr lang="tr-TR" sz="2800" dirty="0">
                <a:solidFill>
                  <a:srgbClr val="00B050"/>
                </a:solidFill>
              </a:rPr>
              <a:t>dereceli olarak </a:t>
            </a:r>
            <a:r>
              <a:rPr lang="tr-TR" sz="2800" dirty="0"/>
              <a:t>döndürebilir, yatay veya dikey çevirebilir, </a:t>
            </a:r>
            <a:r>
              <a:rPr lang="tr-TR" sz="2800" dirty="0">
                <a:solidFill>
                  <a:srgbClr val="FF0000"/>
                </a:solidFill>
              </a:rPr>
              <a:t>döndürme tutamacını </a:t>
            </a:r>
            <a:r>
              <a:rPr lang="tr-TR" sz="2800" dirty="0"/>
              <a:t>kullanarak döndürebilirsiniz.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1041204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Şekli 90 derece döndürme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Döndürmek istediğiniz şekli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Aşağıdakilerden birini yapın: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Şekli saatin tersi yönde döndürmek için </a:t>
            </a:r>
            <a:r>
              <a:rPr lang="tr-TR" sz="2800" b="1" dirty="0"/>
              <a:t>Giriş</a:t>
            </a:r>
            <a:r>
              <a:rPr lang="tr-TR" sz="2800" dirty="0"/>
              <a:t> sekmesinde, </a:t>
            </a:r>
            <a:r>
              <a:rPr lang="tr-TR" sz="2800" b="1" dirty="0"/>
              <a:t>Yerleştir </a:t>
            </a:r>
            <a:r>
              <a:rPr lang="tr-TR" sz="2800" dirty="0"/>
              <a:t>grubunda </a:t>
            </a:r>
            <a:r>
              <a:rPr lang="tr-TR" sz="2800" b="1" dirty="0" err="1"/>
              <a:t>Konum</a:t>
            </a:r>
            <a:r>
              <a:rPr lang="tr-TR" sz="2800" dirty="0" err="1"/>
              <a:t>'u</a:t>
            </a:r>
            <a:r>
              <a:rPr lang="tr-TR" sz="2800" dirty="0"/>
              <a:t> tıklatın, </a:t>
            </a:r>
            <a:r>
              <a:rPr lang="tr-TR" sz="2800" b="1" dirty="0"/>
              <a:t>Şekil </a:t>
            </a:r>
            <a:r>
              <a:rPr lang="tr-TR" sz="2800" b="1" dirty="0" err="1"/>
              <a:t>Döndür</a:t>
            </a:r>
            <a:r>
              <a:rPr lang="tr-TR" sz="2800" dirty="0" err="1"/>
              <a:t>'ün</a:t>
            </a:r>
            <a:r>
              <a:rPr lang="tr-TR" sz="2800" dirty="0"/>
              <a:t> üzerine gelin ve </a:t>
            </a:r>
            <a:r>
              <a:rPr lang="tr-TR" sz="2800" b="1" dirty="0"/>
              <a:t>90º Sola Döndür</a:t>
            </a:r>
            <a:r>
              <a:rPr lang="tr-TR" sz="2800" dirty="0"/>
              <a:t> seçeneğini belirleyin.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2FD570D-78C7-4CE6-AB71-E8C774F7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35" b="78865"/>
          <a:stretch/>
        </p:blipFill>
        <p:spPr>
          <a:xfrm>
            <a:off x="851338" y="5046637"/>
            <a:ext cx="10846676" cy="1448755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A443A438-2CD0-48B9-ABD2-93AD83550532}"/>
              </a:ext>
            </a:extLst>
          </p:cNvPr>
          <p:cNvSpPr/>
          <p:nvPr/>
        </p:nvSpPr>
        <p:spPr>
          <a:xfrm>
            <a:off x="8261131" y="5612524"/>
            <a:ext cx="2017986" cy="8828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52209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6918711" cy="5412829"/>
          </a:xfrm>
        </p:spPr>
        <p:txBody>
          <a:bodyPr anchor="t" anchorCtr="0">
            <a:normAutofit/>
          </a:bodyPr>
          <a:lstStyle/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Şekli saat yönünde döndürmek için </a:t>
            </a: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Yerleştir </a:t>
            </a:r>
            <a:r>
              <a:rPr lang="tr-TR" sz="2800" dirty="0"/>
              <a:t>grubunda </a:t>
            </a:r>
            <a:r>
              <a:rPr lang="tr-TR" sz="2800" b="1" dirty="0" err="1"/>
              <a:t>Konum</a:t>
            </a:r>
            <a:r>
              <a:rPr lang="tr-TR" sz="2800" dirty="0" err="1"/>
              <a:t>'u</a:t>
            </a:r>
            <a:r>
              <a:rPr lang="tr-TR" sz="2800" dirty="0"/>
              <a:t> tıklatın, </a:t>
            </a:r>
            <a:r>
              <a:rPr lang="tr-TR" sz="2800" b="1" dirty="0"/>
              <a:t>Şekil </a:t>
            </a:r>
            <a:r>
              <a:rPr lang="tr-TR" sz="2800" b="1" dirty="0" err="1"/>
              <a:t>Döndür</a:t>
            </a:r>
            <a:r>
              <a:rPr lang="tr-TR" sz="2800" dirty="0" err="1"/>
              <a:t>'ün</a:t>
            </a:r>
            <a:r>
              <a:rPr lang="tr-TR" sz="2800" dirty="0"/>
              <a:t> üzerine gelin ve </a:t>
            </a:r>
            <a:r>
              <a:rPr lang="tr-TR" sz="2800" b="1" dirty="0"/>
              <a:t>90º Sağa Döndür</a:t>
            </a:r>
            <a:r>
              <a:rPr lang="tr-TR" sz="2800" dirty="0"/>
              <a:t> seçeneğini belirleyin.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FF668AE-5F44-4332-A048-B37DA65A42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388" r="12175" b="36315"/>
          <a:stretch/>
        </p:blipFill>
        <p:spPr>
          <a:xfrm>
            <a:off x="8403021" y="902098"/>
            <a:ext cx="3345194" cy="43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519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Şekli dikey çevirme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450429"/>
            <a:ext cx="6950242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Çevirmek istediğiniz şekli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Yerleştir</a:t>
            </a:r>
            <a:r>
              <a:rPr lang="tr-TR" sz="2800" dirty="0"/>
              <a:t> grubunda </a:t>
            </a:r>
            <a:r>
              <a:rPr lang="tr-TR" sz="2800" b="1" dirty="0" err="1"/>
              <a:t>Konum</a:t>
            </a:r>
            <a:r>
              <a:rPr lang="tr-TR" sz="2800" dirty="0" err="1"/>
              <a:t>'u</a:t>
            </a:r>
            <a:r>
              <a:rPr lang="tr-TR" sz="2800" dirty="0"/>
              <a:t> tıklatın, </a:t>
            </a:r>
            <a:r>
              <a:rPr lang="tr-TR" sz="2800" b="1" dirty="0"/>
              <a:t>Şekil </a:t>
            </a:r>
            <a:r>
              <a:rPr lang="tr-TR" sz="2800" b="1" dirty="0" err="1"/>
              <a:t>Döndür</a:t>
            </a:r>
            <a:r>
              <a:rPr lang="tr-TR" sz="2800" dirty="0" err="1"/>
              <a:t>'ün</a:t>
            </a:r>
            <a:r>
              <a:rPr lang="tr-TR" sz="2800" dirty="0"/>
              <a:t> üzerine gelin ve </a:t>
            </a:r>
            <a:r>
              <a:rPr lang="tr-TR" sz="2800" b="1" dirty="0"/>
              <a:t>Dikey Çevir</a:t>
            </a:r>
            <a:r>
              <a:rPr lang="tr-TR" sz="2800" dirty="0"/>
              <a:t> seçeneğini belirleyin.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CB8B6C3-D9C0-49CA-8428-326F76693C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388" r="12175" b="36315"/>
          <a:stretch/>
        </p:blipFill>
        <p:spPr>
          <a:xfrm>
            <a:off x="8434553" y="1246312"/>
            <a:ext cx="3345194" cy="43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7007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Şekli yatay çevirme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450429"/>
            <a:ext cx="6950242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Çevirmek istediğiniz şekli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Yerleştir</a:t>
            </a:r>
            <a:r>
              <a:rPr lang="tr-TR" sz="2800" dirty="0"/>
              <a:t> grubunda </a:t>
            </a:r>
            <a:r>
              <a:rPr lang="tr-TR" sz="2800" b="1" dirty="0" err="1"/>
              <a:t>Konum</a:t>
            </a:r>
            <a:r>
              <a:rPr lang="tr-TR" sz="2800" dirty="0" err="1"/>
              <a:t>'u</a:t>
            </a:r>
            <a:r>
              <a:rPr lang="tr-TR" sz="2800" dirty="0"/>
              <a:t> tıklatın, </a:t>
            </a:r>
            <a:r>
              <a:rPr lang="tr-TR" sz="2800" b="1" dirty="0"/>
              <a:t>Şekil </a:t>
            </a:r>
            <a:r>
              <a:rPr lang="tr-TR" sz="2800" b="1" dirty="0" err="1"/>
              <a:t>Döndür</a:t>
            </a:r>
            <a:r>
              <a:rPr lang="tr-TR" sz="2800" dirty="0" err="1"/>
              <a:t>'ün</a:t>
            </a:r>
            <a:r>
              <a:rPr lang="tr-TR" sz="2800" dirty="0"/>
              <a:t> üzerine gelin ve </a:t>
            </a:r>
            <a:r>
              <a:rPr lang="tr-TR" sz="2800" b="1" dirty="0"/>
              <a:t>Yatay Çevir</a:t>
            </a:r>
            <a:r>
              <a:rPr lang="tr-TR" sz="2800" dirty="0"/>
              <a:t> seçeneğini belirleyin.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CB8B6C3-D9C0-49CA-8428-326F76693C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388" r="12175" b="36315"/>
          <a:stretch/>
        </p:blipFill>
        <p:spPr>
          <a:xfrm>
            <a:off x="8434553" y="1246312"/>
            <a:ext cx="3345194" cy="43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86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3600" b="1" dirty="0"/>
              <a:t>Visio Nedir?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Visio, </a:t>
            </a:r>
            <a:r>
              <a:rPr lang="tr-TR" sz="2800" dirty="0">
                <a:solidFill>
                  <a:srgbClr val="C00000"/>
                </a:solidFill>
              </a:rPr>
              <a:t>çeşitli veri kaynaklarından </a:t>
            </a:r>
            <a:r>
              <a:rPr lang="tr-TR" sz="2800" dirty="0"/>
              <a:t>gelen karmaşık bilgileri görsel olarak sunmanıza yardımcı olur: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Hızlı bir şekilde profesyonel </a:t>
            </a:r>
            <a:r>
              <a:rPr lang="tr-TR" sz="2800" dirty="0">
                <a:solidFill>
                  <a:srgbClr val="C00000"/>
                </a:solidFill>
              </a:rPr>
              <a:t>akış çizelgeleri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70C0"/>
                </a:solidFill>
              </a:rPr>
              <a:t>zaman çizelgeleri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227447"/>
                </a:solidFill>
              </a:rPr>
              <a:t>süreç haritalarını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7030A0"/>
                </a:solidFill>
              </a:rPr>
              <a:t>kuruluş şemaları</a:t>
            </a:r>
            <a:r>
              <a:rPr lang="tr-TR" sz="2800" dirty="0"/>
              <a:t>, BT mimarisi diyagramları, </a:t>
            </a:r>
            <a:r>
              <a:rPr lang="tr-TR" sz="2800" dirty="0">
                <a:solidFill>
                  <a:srgbClr val="FF0000"/>
                </a:solidFill>
              </a:rPr>
              <a:t>kat planları </a:t>
            </a:r>
            <a:r>
              <a:rPr lang="tr-TR" sz="2800" dirty="0"/>
              <a:t>ve daha fazlasını oluşturabilir.</a:t>
            </a:r>
          </a:p>
        </p:txBody>
      </p:sp>
    </p:spTree>
    <p:extLst>
      <p:ext uri="{BB962C8B-B14F-4D97-AF65-F5344CB8AC3E}">
        <p14:creationId xmlns:p14="http://schemas.microsoft.com/office/powerpoint/2010/main" val="39252227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 fontScale="90000"/>
          </a:bodyPr>
          <a:lstStyle/>
          <a:p>
            <a:r>
              <a:rPr lang="tr-TR" dirty="0"/>
              <a:t>Döndürme tutamacı kullanarak şekli döndürme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Döndürmek istediğiniz şekli seçme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Döndürme tutamacını                 sürükleyin.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Şekil iğne çevresinde döner. İğneyi taşımak için işaretçiyi döndürme tutamacı üzerinde tutup iğne üzerinde hareket ettirin ve yeni konuma sürükleyin.</a:t>
            </a:r>
          </a:p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F232F5F-2803-4364-BEAD-F0CFBC461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322" y="2222938"/>
            <a:ext cx="1050948" cy="443131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CFCD997F-4285-405F-BCD7-D5F9B81FAD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341" t="29876" r="37802" b="51725"/>
          <a:stretch/>
        </p:blipFill>
        <p:spPr>
          <a:xfrm>
            <a:off x="7827572" y="4256690"/>
            <a:ext cx="2151999" cy="2513271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036C33E3-8A87-429D-AE6E-16E80A1A1E10}"/>
              </a:ext>
            </a:extLst>
          </p:cNvPr>
          <p:cNvSpPr/>
          <p:nvPr/>
        </p:nvSpPr>
        <p:spPr>
          <a:xfrm>
            <a:off x="8513379" y="4256690"/>
            <a:ext cx="819807" cy="7567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4670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Döndürme tutamacı sürüklendiği sırada imleci seçimden ne kadar uzağa sürüklerseniz döndürme artışı da o kadar ince (küçük) olacaktır.</a:t>
            </a:r>
          </a:p>
        </p:txBody>
      </p:sp>
    </p:spTree>
    <p:extLst>
      <p:ext uri="{BB962C8B-B14F-4D97-AF65-F5344CB8AC3E}">
        <p14:creationId xmlns:p14="http://schemas.microsoft.com/office/powerpoint/2010/main" val="36638510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 fontScale="90000"/>
          </a:bodyPr>
          <a:lstStyle/>
          <a:p>
            <a:r>
              <a:rPr lang="tr-TR" dirty="0"/>
              <a:t>Şekli </a:t>
            </a:r>
            <a:r>
              <a:rPr lang="tr-TR" b="1" dirty="0"/>
              <a:t>Boyut ve Konum </a:t>
            </a:r>
            <a:r>
              <a:rPr lang="tr-TR" dirty="0"/>
              <a:t>penceresini kullanarak dereceli döndürme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Döndürmek istediğiniz şekli seçme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Görünüm</a:t>
            </a:r>
            <a:r>
              <a:rPr lang="tr-TR" sz="2800" dirty="0"/>
              <a:t> sekmesinde, </a:t>
            </a:r>
            <a:r>
              <a:rPr lang="tr-TR" sz="2800" b="1" dirty="0"/>
              <a:t>Göster</a:t>
            </a:r>
            <a:r>
              <a:rPr lang="tr-TR" sz="2800" dirty="0"/>
              <a:t> grubunda </a:t>
            </a:r>
            <a:r>
              <a:rPr lang="tr-TR" sz="2800" b="1" dirty="0"/>
              <a:t>Görev </a:t>
            </a:r>
            <a:r>
              <a:rPr lang="tr-TR" sz="2800" b="1" dirty="0" err="1"/>
              <a:t>Bölmeleri</a:t>
            </a:r>
            <a:r>
              <a:rPr lang="tr-TR" sz="2800" dirty="0" err="1"/>
              <a:t>'ni</a:t>
            </a:r>
            <a:r>
              <a:rPr lang="tr-TR" sz="2800" dirty="0"/>
              <a:t> tıklatıp </a:t>
            </a:r>
            <a:r>
              <a:rPr lang="tr-TR" sz="2800" b="1" dirty="0"/>
              <a:t>Boyut ve </a:t>
            </a:r>
            <a:r>
              <a:rPr lang="tr-TR" sz="2800" b="1" dirty="0" err="1"/>
              <a:t>Konum</a:t>
            </a:r>
            <a:r>
              <a:rPr lang="tr-TR" sz="2800" dirty="0" err="1"/>
              <a:t>'u</a:t>
            </a:r>
            <a:r>
              <a:rPr lang="tr-TR" sz="2800" dirty="0"/>
              <a:t>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Boyut ve Konum</a:t>
            </a:r>
            <a:r>
              <a:rPr lang="tr-TR" sz="2800" dirty="0"/>
              <a:t> penceresinde </a:t>
            </a:r>
            <a:r>
              <a:rPr lang="tr-TR" sz="2800" b="1" dirty="0"/>
              <a:t>Açı</a:t>
            </a:r>
            <a:r>
              <a:rPr lang="tr-TR" sz="2800" dirty="0"/>
              <a:t> kutularına yeni değerleri yazın.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5E2C5F6-EBAD-4062-9449-5AB5398809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29" t="53794" r="57069" b="21035"/>
          <a:stretch/>
        </p:blipFill>
        <p:spPr>
          <a:xfrm>
            <a:off x="3777350" y="4147035"/>
            <a:ext cx="3616678" cy="252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907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Visio’da biçimlendirme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Şekli biçimlendirme</a:t>
            </a:r>
            <a:endParaRPr lang="tr-TR" sz="2800" dirty="0"/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Biçimlendirmek istediğiniz şekli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Giriş</a:t>
            </a:r>
            <a:r>
              <a:rPr lang="tr-TR" sz="2800" dirty="0"/>
              <a:t> sekmesindeki seçeneklerden birini belirleyin: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Şekil Stilleri</a:t>
            </a:r>
            <a:r>
              <a:rPr lang="tr-TR" sz="2800" dirty="0"/>
              <a:t>: Bir stil seçin.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C9EA5EB-4A72-447A-AD45-27AA087E45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35" b="78865"/>
          <a:stretch/>
        </p:blipFill>
        <p:spPr>
          <a:xfrm>
            <a:off x="469076" y="4240924"/>
            <a:ext cx="11606761" cy="1550277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A16AC280-946D-41A3-961C-15A78A87BC2C}"/>
              </a:ext>
            </a:extLst>
          </p:cNvPr>
          <p:cNvSpPr/>
          <p:nvPr/>
        </p:nvSpPr>
        <p:spPr>
          <a:xfrm>
            <a:off x="7141778" y="4855779"/>
            <a:ext cx="1261243" cy="9354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0624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Dolgu</a:t>
            </a:r>
            <a:r>
              <a:rPr lang="tr-TR" sz="2800" dirty="0"/>
              <a:t>: Bir renk, </a:t>
            </a:r>
            <a:r>
              <a:rPr lang="tr-TR" sz="2800" b="1" dirty="0"/>
              <a:t>Dolgu Yok</a:t>
            </a:r>
            <a:r>
              <a:rPr lang="tr-TR" sz="2800" dirty="0"/>
              <a:t> veya </a:t>
            </a:r>
            <a:r>
              <a:rPr lang="tr-TR" sz="2800" b="1" dirty="0"/>
              <a:t>Diğer </a:t>
            </a:r>
            <a:r>
              <a:rPr lang="tr-TR" sz="2800" b="1" dirty="0" err="1"/>
              <a:t>Renkler</a:t>
            </a:r>
            <a:r>
              <a:rPr lang="tr-TR" sz="2800" dirty="0" err="1"/>
              <a:t>’i</a:t>
            </a:r>
            <a:r>
              <a:rPr lang="tr-TR" sz="2800" dirty="0"/>
              <a:t> seçin. Seçeneklerin tümünü görmek için </a:t>
            </a:r>
            <a:r>
              <a:rPr lang="tr-TR" sz="2800" b="1" dirty="0"/>
              <a:t>Dolgu Seçenekleri</a:t>
            </a:r>
            <a:r>
              <a:rPr lang="tr-TR" sz="2800" dirty="0"/>
              <a:t> öğesini seçin.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Çizgi</a:t>
            </a:r>
            <a:r>
              <a:rPr lang="tr-TR" sz="2800" dirty="0"/>
              <a:t>: Rengi, kalınlığı veya çizgi türünü seçin. Seçeneklerin tümünü görmek için </a:t>
            </a:r>
            <a:r>
              <a:rPr lang="tr-TR" sz="2800" b="1" dirty="0"/>
              <a:t>Çizgi Seçenekleri</a:t>
            </a:r>
            <a:r>
              <a:rPr lang="tr-TR" sz="2800" dirty="0"/>
              <a:t> öğesini seçin.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Efektler</a:t>
            </a:r>
            <a:r>
              <a:rPr lang="tr-TR" sz="2800" dirty="0"/>
              <a:t>: Bir efekt seçin: </a:t>
            </a:r>
            <a:r>
              <a:rPr lang="tr-TR" sz="2800" b="1" dirty="0"/>
              <a:t>Gölge</a:t>
            </a:r>
            <a:r>
              <a:rPr lang="tr-TR" sz="2800" dirty="0"/>
              <a:t>, </a:t>
            </a:r>
            <a:r>
              <a:rPr lang="tr-TR" sz="2800" b="1" dirty="0"/>
              <a:t>Yansıma</a:t>
            </a:r>
            <a:r>
              <a:rPr lang="tr-TR" sz="2800" dirty="0"/>
              <a:t>, </a:t>
            </a:r>
            <a:r>
              <a:rPr lang="tr-TR" sz="2800" b="1" dirty="0"/>
              <a:t>Parlama</a:t>
            </a:r>
            <a:r>
              <a:rPr lang="tr-TR" sz="2800" dirty="0"/>
              <a:t>, </a:t>
            </a:r>
            <a:r>
              <a:rPr lang="tr-TR" sz="2800" b="1" dirty="0"/>
              <a:t>Yumuşak Kenarlar</a:t>
            </a:r>
            <a:r>
              <a:rPr lang="tr-TR" sz="2800" dirty="0"/>
              <a:t>, </a:t>
            </a:r>
            <a:r>
              <a:rPr lang="tr-TR" sz="2800" b="1" dirty="0"/>
              <a:t>Eğim</a:t>
            </a:r>
            <a:r>
              <a:rPr lang="tr-TR" sz="2800" dirty="0"/>
              <a:t>, </a:t>
            </a:r>
            <a:r>
              <a:rPr lang="tr-TR" sz="2800" b="1" dirty="0"/>
              <a:t>3-B Döndürme</a:t>
            </a:r>
            <a:r>
              <a:rPr lang="tr-T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16065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Çizim sayfasına metin ekleme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Giriş</a:t>
            </a:r>
            <a:r>
              <a:rPr lang="tr-TR" sz="2800" dirty="0"/>
              <a:t> sekmesindeki </a:t>
            </a:r>
            <a:r>
              <a:rPr lang="tr-TR" sz="2800" b="1" dirty="0"/>
              <a:t>Araçlar</a:t>
            </a:r>
            <a:r>
              <a:rPr lang="tr-TR" sz="2800" dirty="0"/>
              <a:t> grubunda,</a:t>
            </a:r>
            <a:r>
              <a:rPr lang="tr-TR" sz="2800" b="1" dirty="0"/>
              <a:t>        Metin</a:t>
            </a:r>
            <a:r>
              <a:rPr lang="tr-TR" sz="2800" dirty="0"/>
              <a:t>’i seçin veya Ctrl+2 tuşlarına basın.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Metin kutusu oluşturmak için sayfanın herhangi bir yerini tıklatın veya metin kutusunu istediğiniz boyuta getirmek için tıklatın ve sürükleyin-.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C9EA5EB-4A72-447A-AD45-27AA087E45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35" b="78865"/>
          <a:stretch/>
        </p:blipFill>
        <p:spPr>
          <a:xfrm>
            <a:off x="292619" y="5244661"/>
            <a:ext cx="11606761" cy="1550277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A16AC280-946D-41A3-961C-15A78A87BC2C}"/>
              </a:ext>
            </a:extLst>
          </p:cNvPr>
          <p:cNvSpPr/>
          <p:nvPr/>
        </p:nvSpPr>
        <p:spPr>
          <a:xfrm>
            <a:off x="5549459" y="5854263"/>
            <a:ext cx="1355835" cy="9406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196" name="Picture 4" descr="Metin aracı düğmesi">
            <a:extLst>
              <a:ext uri="{FF2B5EF4-FFF2-40B4-BE49-F238E27FC236}">
                <a16:creationId xmlns:a16="http://schemas.microsoft.com/office/drawing/2014/main" id="{3E2BBA8A-F840-4E9A-B93F-65A2F600C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706" y="1639615"/>
            <a:ext cx="400825" cy="37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Ä°ÅaretÃ§i dÃ¼Ämesi">
            <a:extLst>
              <a:ext uri="{FF2B5EF4-FFF2-40B4-BE49-F238E27FC236}">
                <a16:creationId xmlns:a16="http://schemas.microsoft.com/office/drawing/2014/main" id="{ADE08756-C18E-4B1D-8F31-0900ED997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926" y="4220761"/>
            <a:ext cx="483640" cy="46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5918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78372"/>
            <a:ext cx="7265552" cy="5412829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/>
              <a:t>Metni yazın.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/>
              <a:t>Metni biçimlendirmek için aşağıdakilerden birini yapabilirsiniz: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Yazı Tipi</a:t>
            </a:r>
            <a:r>
              <a:rPr lang="tr-TR" sz="2800" dirty="0"/>
              <a:t> grubunda yazı tipi özelliklerini ayarlayın.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Paragraf</a:t>
            </a:r>
            <a:r>
              <a:rPr lang="tr-TR" sz="2800" dirty="0"/>
              <a:t> grubunda hizalamayı ve diğer özellikleri ayarlayın.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221DD30-D946-4C5E-8AEC-A561287650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717" t="25505" r="28621" b="17225"/>
          <a:stretch/>
        </p:blipFill>
        <p:spPr>
          <a:xfrm>
            <a:off x="8749862" y="614855"/>
            <a:ext cx="2885090" cy="392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19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tr-TR" sz="2800" dirty="0"/>
              <a:t>Sayfada boş bir alanı tıklatın veya bitirmek için ESC tuşuna basın.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tr-TR" sz="2800" dirty="0"/>
              <a:t>Metin eklemeyi tamamladığınızda</a:t>
            </a:r>
            <a:r>
              <a:rPr lang="tr-TR" sz="2800" b="1" dirty="0"/>
              <a:t> Giriş </a:t>
            </a:r>
            <a:r>
              <a:rPr lang="tr-TR" sz="2800" dirty="0"/>
              <a:t>sekmesindeki  </a:t>
            </a:r>
            <a:r>
              <a:rPr lang="tr-TR" sz="2800" b="1" dirty="0"/>
              <a:t>Araçlar </a:t>
            </a:r>
            <a:r>
              <a:rPr lang="tr-TR" sz="2800" dirty="0"/>
              <a:t> grubunda         </a:t>
            </a:r>
            <a:r>
              <a:rPr lang="tr-TR" sz="2800" b="1" dirty="0"/>
              <a:t>İşaretçi Aracı</a:t>
            </a:r>
            <a:r>
              <a:rPr lang="tr-TR" sz="2800" dirty="0"/>
              <a:t>’nı seçin veya Ctrl+1 tuşlarına basın.</a:t>
            </a:r>
            <a:endParaRPr lang="tr-TR" sz="3200" dirty="0"/>
          </a:p>
        </p:txBody>
      </p:sp>
      <p:pic>
        <p:nvPicPr>
          <p:cNvPr id="4" name="Picture 6" descr="Ä°ÅaretÃ§i dÃ¼Ämesi">
            <a:extLst>
              <a:ext uri="{FF2B5EF4-FFF2-40B4-BE49-F238E27FC236}">
                <a16:creationId xmlns:a16="http://schemas.microsoft.com/office/drawing/2014/main" id="{3598D756-2EAA-4A76-9E76-C9E43AE42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02" y="2486555"/>
            <a:ext cx="483640" cy="46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2753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Metin düzenleme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Düzenlemek istediğiniz metni çift tıklatın.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Metni düzenleyin.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Sayfada boş bir alanı tıklatın veya bitirmek için ESC tuşuna basın.</a:t>
            </a:r>
          </a:p>
        </p:txBody>
      </p:sp>
    </p:spTree>
    <p:extLst>
      <p:ext uri="{BB962C8B-B14F-4D97-AF65-F5344CB8AC3E}">
        <p14:creationId xmlns:p14="http://schemas.microsoft.com/office/powerpoint/2010/main" val="24133100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Metni taşıma veya döndürme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Şekilde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n-NO" sz="2800" b="1" dirty="0"/>
              <a:t>Giriş</a:t>
            </a:r>
            <a:r>
              <a:rPr lang="nn-NO" sz="2800" dirty="0"/>
              <a:t> sekmesinin </a:t>
            </a:r>
            <a:r>
              <a:rPr lang="nn-NO" sz="2800" b="1" dirty="0"/>
              <a:t>Araçlar</a:t>
            </a:r>
            <a:r>
              <a:rPr lang="nn-NO" sz="2800" dirty="0"/>
              <a:t> grubunda </a:t>
            </a:r>
            <a:r>
              <a:rPr lang="tr-TR" sz="2800" dirty="0"/>
              <a:t>           </a:t>
            </a:r>
            <a:r>
              <a:rPr lang="nn-NO" sz="2800" b="1" dirty="0"/>
              <a:t>Metin Bloğu</a:t>
            </a:r>
            <a:r>
              <a:rPr lang="nn-NO" sz="2800" dirty="0"/>
              <a:t> aracına</a:t>
            </a:r>
            <a:r>
              <a:rPr lang="tr-TR" sz="2800" dirty="0"/>
              <a:t> tıklayın.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metin bloğu seçmek için şekli tıklatın.</a:t>
            </a:r>
          </a:p>
          <a:p>
            <a:endParaRPr lang="tr-TR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AE9A743-C64B-48A4-B375-A51890B2E4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035" b="78865"/>
          <a:stretch/>
        </p:blipFill>
        <p:spPr>
          <a:xfrm>
            <a:off x="292619" y="4240924"/>
            <a:ext cx="11606761" cy="1550277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493BC11B-2792-4E22-8253-A3EEFFEB6A25}"/>
              </a:ext>
            </a:extLst>
          </p:cNvPr>
          <p:cNvSpPr/>
          <p:nvPr/>
        </p:nvSpPr>
        <p:spPr>
          <a:xfrm>
            <a:off x="6463862" y="5286704"/>
            <a:ext cx="441432" cy="5044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 descr="Metin BloÄu dÃ¼Ämesi">
            <a:extLst>
              <a:ext uri="{FF2B5EF4-FFF2-40B4-BE49-F238E27FC236}">
                <a16:creationId xmlns:a16="http://schemas.microsoft.com/office/drawing/2014/main" id="{0D270508-A54B-4B2E-B1DC-7C01AC031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706" y="2212429"/>
            <a:ext cx="639817" cy="55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53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0070C0"/>
                </a:solidFill>
              </a:rPr>
              <a:t>Diyagramı öğelerini</a:t>
            </a:r>
            <a:r>
              <a:rPr lang="tr-TR" sz="2800" dirty="0"/>
              <a:t>, doğrudan </a:t>
            </a:r>
            <a:r>
              <a:rPr lang="tr-TR" sz="2800" dirty="0">
                <a:solidFill>
                  <a:srgbClr val="FF0000"/>
                </a:solidFill>
              </a:rPr>
              <a:t>veri kaynaklarına </a:t>
            </a:r>
            <a:r>
              <a:rPr lang="tr-TR" sz="2800" dirty="0"/>
              <a:t>bağlayarak diyagram veri noktalarının güncel kalmasını sağlayabilir.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Veri grafikleri kullanarak karmaşık bilgilerin görselleştirmesini basitleştirebilir.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2437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 lnSpcReduction="1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/>
              <a:t>Metin bloğunu taşımak için metni sürükleyin.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Araçlar</a:t>
            </a:r>
            <a:r>
              <a:rPr lang="tr-TR" sz="2800" dirty="0"/>
              <a:t> grubunda          </a:t>
            </a:r>
            <a:r>
              <a:rPr lang="tr-TR" sz="2800" b="1" dirty="0"/>
              <a:t>İşaretçi Aracı </a:t>
            </a:r>
            <a:r>
              <a:rPr lang="tr-TR" sz="2800" dirty="0"/>
              <a:t>'</a:t>
            </a:r>
            <a:r>
              <a:rPr lang="tr-TR" sz="2800" dirty="0" err="1"/>
              <a:t>na</a:t>
            </a:r>
            <a:r>
              <a:rPr lang="tr-TR" sz="2800" dirty="0"/>
              <a:t> tıklayın.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sz="28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b="1" dirty="0"/>
              <a:t>İşaretçi Aracı</a:t>
            </a:r>
            <a:r>
              <a:rPr lang="tr-TR" sz="2800" dirty="0"/>
              <a:t>’na         yeniden geçtikten sonra, metin şekille ilgili aynı konumu korur. Metni sürüklemek için </a:t>
            </a:r>
            <a:r>
              <a:rPr lang="tr-TR" sz="2800" b="1" dirty="0"/>
              <a:t>İşaretçi Aracı</a:t>
            </a:r>
            <a:r>
              <a:rPr lang="tr-TR" sz="2800" dirty="0"/>
              <a:t>'nı kullanırsanız, metin artık şeklin üzerinde olmasa bile şekil de taşınır. Metni şekilden bağımsız olarak taşımak için, </a:t>
            </a:r>
            <a:r>
              <a:rPr lang="tr-TR" sz="2800" b="1" dirty="0"/>
              <a:t>Metin Bloğu</a:t>
            </a:r>
            <a:r>
              <a:rPr lang="tr-TR" sz="2800" dirty="0"/>
              <a:t> aracını  kullanın.</a:t>
            </a:r>
            <a:endParaRPr lang="tr-TR" sz="3200" dirty="0"/>
          </a:p>
        </p:txBody>
      </p:sp>
      <p:pic>
        <p:nvPicPr>
          <p:cNvPr id="4" name="Picture 6" descr="Ä°ÅaretÃ§i dÃ¼Ämesi">
            <a:extLst>
              <a:ext uri="{FF2B5EF4-FFF2-40B4-BE49-F238E27FC236}">
                <a16:creationId xmlns:a16="http://schemas.microsoft.com/office/drawing/2014/main" id="{3598D756-2EAA-4A76-9E76-C9E43AE42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650" y="1209549"/>
            <a:ext cx="483640" cy="46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Ä°ÅaretÃ§i dÃ¼Ämesi">
            <a:extLst>
              <a:ext uri="{FF2B5EF4-FFF2-40B4-BE49-F238E27FC236}">
                <a16:creationId xmlns:a16="http://schemas.microsoft.com/office/drawing/2014/main" id="{1890D962-2B6C-4FED-9EAB-4081DA5DD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105" y="2968390"/>
            <a:ext cx="483640" cy="46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etin BloÄu dÃ¼Ämesi">
            <a:extLst>
              <a:ext uri="{FF2B5EF4-FFF2-40B4-BE49-F238E27FC236}">
                <a16:creationId xmlns:a16="http://schemas.microsoft.com/office/drawing/2014/main" id="{A60F5556-8586-4888-A619-192A11C6C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2623" y="4703380"/>
            <a:ext cx="639817" cy="55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6552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Metni taşıma veya döndürme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Sayfada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Giriş</a:t>
            </a:r>
            <a:r>
              <a:rPr lang="tr-TR" sz="2800" dirty="0"/>
              <a:t> sekmesinde, </a:t>
            </a:r>
            <a:r>
              <a:rPr lang="tr-TR" sz="2800" b="1" dirty="0"/>
              <a:t>Araçlar</a:t>
            </a:r>
            <a:r>
              <a:rPr lang="tr-TR" sz="2800" dirty="0"/>
              <a:t> grubunda </a:t>
            </a:r>
            <a:r>
              <a:rPr lang="tr-TR" sz="2800" b="1" dirty="0"/>
              <a:t>İşaretçi Aracı</a:t>
            </a:r>
            <a:r>
              <a:rPr lang="tr-TR" sz="2800" dirty="0"/>
              <a:t>          '</a:t>
            </a:r>
            <a:r>
              <a:rPr lang="tr-TR" sz="2800" dirty="0" err="1"/>
              <a:t>na</a:t>
            </a:r>
            <a:r>
              <a:rPr lang="tr-TR" sz="2800" dirty="0"/>
              <a:t> tıklayın.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Metni tıklatın ve taşımak için sürükleyin ya da metni döndürmek için döndürme tutamacını sürükleyin. İşaretçi bir döndürme tutamacı üzerinde olduğunda daire oluşturan bir oka               dönüşür.</a:t>
            </a:r>
          </a:p>
          <a:p>
            <a:endParaRPr lang="tr-TR" b="1" dirty="0"/>
          </a:p>
        </p:txBody>
      </p:sp>
      <p:pic>
        <p:nvPicPr>
          <p:cNvPr id="7" name="Picture 6" descr="Ä°ÅaretÃ§i dÃ¼Ämesi">
            <a:extLst>
              <a:ext uri="{FF2B5EF4-FFF2-40B4-BE49-F238E27FC236}">
                <a16:creationId xmlns:a16="http://schemas.microsoft.com/office/drawing/2014/main" id="{A33F4B48-1758-460C-B22B-F8B1A476E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465" y="2328901"/>
            <a:ext cx="483640" cy="46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Ã¶ndÃ¼rme aracÄ± iÅaretÃ§isi">
            <a:extLst>
              <a:ext uri="{FF2B5EF4-FFF2-40B4-BE49-F238E27FC236}">
                <a16:creationId xmlns:a16="http://schemas.microsoft.com/office/drawing/2014/main" id="{A87D79E2-2DAC-49FD-BACF-8A671C13D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09" y="5407571"/>
            <a:ext cx="434700" cy="53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9198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C36A81-1821-4FD3-A7A9-1661BD3497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Sayfa tasarlama ve biçimlendirme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88A1CF3-EC7B-4D4D-AAB9-1D836F5AFC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0746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Sayfa boyutunu ve yönünü ayarlama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Tasarım</a:t>
            </a:r>
            <a:r>
              <a:rPr lang="tr-TR" sz="2800" dirty="0"/>
              <a:t> sekmesinde, </a:t>
            </a:r>
            <a:r>
              <a:rPr lang="tr-TR" sz="2800" b="1" dirty="0"/>
              <a:t>Sayfa Yapısı</a:t>
            </a:r>
            <a:r>
              <a:rPr lang="tr-TR" sz="2800" dirty="0"/>
              <a:t> grubunda, </a:t>
            </a:r>
            <a:r>
              <a:rPr lang="tr-TR" sz="2800" b="1" dirty="0" err="1"/>
              <a:t>Yönlendirme</a:t>
            </a:r>
            <a:r>
              <a:rPr lang="tr-TR" sz="2800" dirty="0" err="1"/>
              <a:t>'yi</a:t>
            </a:r>
            <a:r>
              <a:rPr lang="tr-TR" sz="2800" dirty="0"/>
              <a:t> veya </a:t>
            </a:r>
            <a:r>
              <a:rPr lang="tr-TR" sz="2800" b="1" dirty="0" err="1"/>
              <a:t>Boyut</a:t>
            </a:r>
            <a:r>
              <a:rPr lang="tr-TR" sz="2800" dirty="0" err="1"/>
              <a:t>'u</a:t>
            </a:r>
            <a:r>
              <a:rPr lang="tr-TR" sz="2800" dirty="0"/>
              <a:t> tıklatın.</a:t>
            </a:r>
          </a:p>
          <a:p>
            <a:endParaRPr lang="tr-TR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6B8ADC9-9BDD-4F76-9696-77B3AFDF97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155" b="78865"/>
          <a:stretch/>
        </p:blipFill>
        <p:spPr>
          <a:xfrm>
            <a:off x="436179" y="3429000"/>
            <a:ext cx="11319641" cy="1448755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50AA35B4-D37E-4CEE-A457-E59315EC8457}"/>
              </a:ext>
            </a:extLst>
          </p:cNvPr>
          <p:cNvSpPr/>
          <p:nvPr/>
        </p:nvSpPr>
        <p:spPr>
          <a:xfrm>
            <a:off x="409902" y="4021164"/>
            <a:ext cx="1608083" cy="8303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867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6376879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tr-TR" sz="2800" dirty="0"/>
              <a:t>Geçerli sayfaya, uygulama veya sağ tıklatın ve boyutunu veya yönlendirmesini belgenin tamamında kullanmak istiyorsanız, </a:t>
            </a:r>
            <a:r>
              <a:rPr lang="tr-TR" sz="2800" b="1" dirty="0"/>
              <a:t>tüm sayfalar için Uygula</a:t>
            </a:r>
            <a:r>
              <a:rPr lang="tr-TR" sz="2800" dirty="0"/>
              <a:t> ' </a:t>
            </a:r>
            <a:r>
              <a:rPr lang="tr-TR" sz="2800" dirty="0" err="1"/>
              <a:t>yı</a:t>
            </a:r>
            <a:r>
              <a:rPr lang="tr-TR" sz="2800" dirty="0"/>
              <a:t> tıklatın, listedeki bir seçeneği tıklatın.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321407C-F082-4EE8-9FE1-D3B6E97F4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0129" b="17686"/>
          <a:stretch/>
        </p:blipFill>
        <p:spPr>
          <a:xfrm>
            <a:off x="7861189" y="607809"/>
            <a:ext cx="3641834" cy="564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47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Cetvelleri gösterme veya gizleme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 err="1"/>
              <a:t>Cetvel</a:t>
            </a:r>
            <a:r>
              <a:rPr lang="tr-TR" sz="2800" dirty="0" err="1"/>
              <a:t>’i</a:t>
            </a:r>
            <a:r>
              <a:rPr lang="tr-TR" sz="2800" dirty="0"/>
              <a:t> göstermek için </a:t>
            </a:r>
            <a:r>
              <a:rPr lang="tr-TR" sz="2800" b="1" dirty="0" err="1"/>
              <a:t>Görünüm</a:t>
            </a:r>
            <a:r>
              <a:rPr lang="tr-TR" sz="2800" dirty="0" err="1"/>
              <a:t>’ü</a:t>
            </a:r>
            <a:r>
              <a:rPr lang="tr-TR" sz="2800" dirty="0"/>
              <a:t> seçip </a:t>
            </a:r>
            <a:r>
              <a:rPr lang="tr-TR" sz="2800" b="1" dirty="0"/>
              <a:t>Cetvel</a:t>
            </a:r>
            <a:r>
              <a:rPr lang="tr-TR" sz="2800" dirty="0"/>
              <a:t> onay kutusunu 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 err="1"/>
              <a:t>Cetvel</a:t>
            </a:r>
            <a:r>
              <a:rPr lang="tr-TR" sz="2800" dirty="0" err="1"/>
              <a:t>’i</a:t>
            </a:r>
            <a:r>
              <a:rPr lang="tr-TR" sz="2800" dirty="0"/>
              <a:t> gizlemek için </a:t>
            </a:r>
            <a:r>
              <a:rPr lang="tr-TR" sz="2800" b="1" dirty="0" err="1"/>
              <a:t>Görünüm</a:t>
            </a:r>
            <a:r>
              <a:rPr lang="tr-TR" sz="2800" dirty="0" err="1"/>
              <a:t>’ü</a:t>
            </a:r>
            <a:r>
              <a:rPr lang="tr-TR" sz="2800" dirty="0"/>
              <a:t> seçip </a:t>
            </a:r>
            <a:r>
              <a:rPr lang="tr-TR" sz="2800" b="1" dirty="0"/>
              <a:t>Cetvel</a:t>
            </a:r>
            <a:r>
              <a:rPr lang="tr-TR" sz="2800" dirty="0"/>
              <a:t> onay kutusunun işaretini kaldırın.</a:t>
            </a:r>
          </a:p>
          <a:p>
            <a:endParaRPr lang="tr-TR" b="1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BB60146-5C6F-47B9-BB8E-28CAF823E9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578" b="73345"/>
          <a:stretch/>
        </p:blipFill>
        <p:spPr>
          <a:xfrm>
            <a:off x="1834955" y="4289893"/>
            <a:ext cx="9317421" cy="1827127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DDE04D32-5D28-420B-9596-4F960F2A1229}"/>
              </a:ext>
            </a:extLst>
          </p:cNvPr>
          <p:cNvSpPr/>
          <p:nvPr/>
        </p:nvSpPr>
        <p:spPr>
          <a:xfrm>
            <a:off x="2396359" y="4871545"/>
            <a:ext cx="835572" cy="3310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9754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Kılavuzlarla çalışma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 err="1"/>
              <a:t>Kılavuzlar</a:t>
            </a:r>
            <a:r>
              <a:rPr lang="tr-TR" sz="2800" dirty="0" err="1"/>
              <a:t>’ı</a:t>
            </a:r>
            <a:r>
              <a:rPr lang="tr-TR" sz="2800" dirty="0"/>
              <a:t> göstermek için </a:t>
            </a:r>
            <a:r>
              <a:rPr lang="tr-TR" sz="2800" b="1" dirty="0" err="1"/>
              <a:t>Görünüm</a:t>
            </a:r>
            <a:r>
              <a:rPr lang="tr-TR" sz="2800" dirty="0" err="1"/>
              <a:t>’ü</a:t>
            </a:r>
            <a:r>
              <a:rPr lang="tr-TR" sz="2800" dirty="0"/>
              <a:t> seçip </a:t>
            </a:r>
            <a:r>
              <a:rPr lang="tr-TR" sz="2800" b="1" dirty="0"/>
              <a:t>Kılavuzlar</a:t>
            </a:r>
            <a:r>
              <a:rPr lang="tr-TR" sz="2800" dirty="0"/>
              <a:t> onay kutusunu 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 err="1"/>
              <a:t>Kılavuzlar</a:t>
            </a:r>
            <a:r>
              <a:rPr lang="tr-TR" sz="2800" dirty="0" err="1"/>
              <a:t>’ı</a:t>
            </a:r>
            <a:r>
              <a:rPr lang="tr-TR" sz="2800" dirty="0"/>
              <a:t> gizlemek için </a:t>
            </a:r>
            <a:r>
              <a:rPr lang="tr-TR" sz="2800" b="1" dirty="0" err="1"/>
              <a:t>Görünüm</a:t>
            </a:r>
            <a:r>
              <a:rPr lang="tr-TR" sz="2800" dirty="0" err="1"/>
              <a:t>’ü</a:t>
            </a:r>
            <a:r>
              <a:rPr lang="tr-TR" sz="2800" dirty="0"/>
              <a:t> seçip </a:t>
            </a:r>
            <a:r>
              <a:rPr lang="tr-TR" sz="2800" b="1" dirty="0"/>
              <a:t>Kılavuzlar</a:t>
            </a:r>
            <a:r>
              <a:rPr lang="tr-TR" sz="2800" dirty="0"/>
              <a:t> onay kutusunun işaretini kaldırın.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BB60146-5C6F-47B9-BB8E-28CAF823E9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578" b="73345"/>
          <a:stretch/>
        </p:blipFill>
        <p:spPr>
          <a:xfrm>
            <a:off x="1834955" y="4289893"/>
            <a:ext cx="9317421" cy="1827127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DDE04D32-5D28-420B-9596-4F960F2A1229}"/>
              </a:ext>
            </a:extLst>
          </p:cNvPr>
          <p:cNvSpPr/>
          <p:nvPr/>
        </p:nvSpPr>
        <p:spPr>
          <a:xfrm>
            <a:off x="3421117" y="5203456"/>
            <a:ext cx="835572" cy="3310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7799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68183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Yatay ya da dikey cetvelden çizim sayfasına bir kılavuz sürükleyin.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Şekildeki bir bağlantı noktası kılavuzla birleşene kadar şekli kılavuza sürükleyin.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Bir kılavuza bağlı şekilleri taşımak için kılavuzu sürükleyin.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Bir kılavuzu kaldırmak için seçin ve </a:t>
            </a:r>
            <a:r>
              <a:rPr lang="tr-TR" sz="2800" b="1" dirty="0" err="1"/>
              <a:t>Delete</a:t>
            </a:r>
            <a:r>
              <a:rPr lang="tr-TR" sz="2800" dirty="0"/>
              <a:t> tuşuna basın.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C1EEE46-2EE8-4A02-8E22-E8E565FA44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552" t="26425" r="27198" b="15539"/>
          <a:stretch/>
        </p:blipFill>
        <p:spPr>
          <a:xfrm>
            <a:off x="8302622" y="1275384"/>
            <a:ext cx="3442687" cy="427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231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Kılavuz çizgilerini gösterme veya gizleme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Kılavuz </a:t>
            </a:r>
            <a:r>
              <a:rPr lang="tr-TR" sz="2800" b="1" dirty="0" err="1"/>
              <a:t>Çizgileri</a:t>
            </a:r>
            <a:r>
              <a:rPr lang="tr-TR" sz="2800" dirty="0" err="1"/>
              <a:t>’ni</a:t>
            </a:r>
            <a:r>
              <a:rPr lang="tr-TR" sz="2800" dirty="0"/>
              <a:t> göstermek için </a:t>
            </a:r>
            <a:r>
              <a:rPr lang="tr-TR" sz="2800" b="1" dirty="0" err="1"/>
              <a:t>Görünüm</a:t>
            </a:r>
            <a:r>
              <a:rPr lang="tr-TR" sz="2800" dirty="0" err="1"/>
              <a:t>’ü</a:t>
            </a:r>
            <a:r>
              <a:rPr lang="tr-TR" sz="2800" dirty="0"/>
              <a:t> seçip </a:t>
            </a:r>
            <a:r>
              <a:rPr lang="tr-TR" sz="2800" b="1" dirty="0"/>
              <a:t>Kılavuz Çizgileri</a:t>
            </a:r>
            <a:r>
              <a:rPr lang="tr-TR" sz="2800" dirty="0"/>
              <a:t> onay kutusunu 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Kılavuz </a:t>
            </a:r>
            <a:r>
              <a:rPr lang="tr-TR" sz="2800" b="1" dirty="0" err="1"/>
              <a:t>Çizgileri</a:t>
            </a:r>
            <a:r>
              <a:rPr lang="tr-TR" sz="2800" dirty="0" err="1"/>
              <a:t>’ni</a:t>
            </a:r>
            <a:r>
              <a:rPr lang="tr-TR" sz="2800" dirty="0"/>
              <a:t> gizlemek için </a:t>
            </a:r>
            <a:r>
              <a:rPr lang="tr-TR" sz="2800" b="1" dirty="0" err="1"/>
              <a:t>Görünüm</a:t>
            </a:r>
            <a:r>
              <a:rPr lang="tr-TR" sz="2800" dirty="0" err="1"/>
              <a:t>’ü</a:t>
            </a:r>
            <a:r>
              <a:rPr lang="tr-TR" sz="2800" dirty="0"/>
              <a:t> seçip </a:t>
            </a:r>
            <a:r>
              <a:rPr lang="tr-TR" sz="2800" b="1" dirty="0"/>
              <a:t>Kılavuz Çizgileri</a:t>
            </a:r>
            <a:r>
              <a:rPr lang="tr-TR" sz="2800" dirty="0"/>
              <a:t> onay kutusunun işaretini kaldırın.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BB60146-5C6F-47B9-BB8E-28CAF823E9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578" b="73345"/>
          <a:stretch/>
        </p:blipFill>
        <p:spPr>
          <a:xfrm>
            <a:off x="1834955" y="4289893"/>
            <a:ext cx="9317421" cy="1827127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DDE04D32-5D28-420B-9596-4F960F2A1229}"/>
              </a:ext>
            </a:extLst>
          </p:cNvPr>
          <p:cNvSpPr/>
          <p:nvPr/>
        </p:nvSpPr>
        <p:spPr>
          <a:xfrm>
            <a:off x="2459420" y="5203456"/>
            <a:ext cx="835572" cy="3310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186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Şekilleri kılavuz çizgilerine, kılavuzlara ve cetvellere uydurma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tr-TR" altLang="tr-TR" sz="2800" b="1" dirty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Görünüm</a:t>
            </a:r>
            <a:r>
              <a:rPr lang="tr-TR" altLang="tr-TR" sz="2800" dirty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&gt; </a:t>
            </a:r>
            <a:r>
              <a:rPr lang="tr-TR" altLang="tr-TR" sz="2800" b="1" dirty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Diğer</a:t>
            </a:r>
            <a:r>
              <a:rPr lang="tr-TR" altLang="tr-TR" sz="2800" dirty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&gt; </a:t>
            </a:r>
            <a:r>
              <a:rPr lang="tr-TR" altLang="tr-TR" sz="2800" b="1" dirty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Birleştir ve </a:t>
            </a:r>
            <a:r>
              <a:rPr lang="tr-TR" altLang="tr-TR" sz="2800" b="1" dirty="0" err="1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Tutkalla</a:t>
            </a:r>
            <a:r>
              <a:rPr lang="tr-TR" altLang="tr-TR" sz="2800" dirty="0" err="1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’yı</a:t>
            </a:r>
            <a:r>
              <a:rPr lang="tr-TR" altLang="tr-TR" sz="2800" dirty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seçin.</a:t>
            </a:r>
            <a:endParaRPr lang="tr-TR" altLang="tr-TR" dirty="0"/>
          </a:p>
        </p:txBody>
      </p:sp>
      <p:pic>
        <p:nvPicPr>
          <p:cNvPr id="4098" name="Picture 2" descr="Dinamik Kılavuz ve Bağlantı Noktaları’nın seçili olduğu Görünüm seçeneklerinin ekran görüntüsü">
            <a:extLst>
              <a:ext uri="{FF2B5EF4-FFF2-40B4-BE49-F238E27FC236}">
                <a16:creationId xmlns:a16="http://schemas.microsoft.com/office/drawing/2014/main" id="{9D575597-A3EE-4621-BC64-5DD2DF548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601" y="2115865"/>
            <a:ext cx="4293205" cy="368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905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Yeni Dosya Oluşturma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Visio, 75'den fazla </a:t>
            </a:r>
            <a:r>
              <a:rPr lang="tr-TR" sz="2800" dirty="0">
                <a:solidFill>
                  <a:srgbClr val="0070C0"/>
                </a:solidFill>
              </a:rPr>
              <a:t>şablon türü </a:t>
            </a:r>
            <a:r>
              <a:rPr lang="tr-TR" sz="2800" dirty="0"/>
              <a:t>sunar.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Visio'yu açın.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dirty="0"/>
              <a:t>	Zaten Visio uygulamasındaysanız </a:t>
            </a:r>
            <a:r>
              <a:rPr lang="tr-TR" sz="2800" b="1" dirty="0"/>
              <a:t>Dosya</a:t>
            </a:r>
            <a:r>
              <a:rPr lang="tr-TR" sz="2800" dirty="0"/>
              <a:t> &gt; </a:t>
            </a:r>
            <a:r>
              <a:rPr lang="tr-TR" sz="2800" b="1" dirty="0"/>
              <a:t>Yeni</a:t>
            </a:r>
            <a:r>
              <a:rPr lang="tr-TR" sz="2800" dirty="0"/>
              <a:t>’yi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tr-TR" sz="2800" dirty="0"/>
              <a:t>Bir şablon seçin veya arayın: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ÖNE ÇIKAN</a:t>
            </a:r>
            <a:r>
              <a:rPr lang="tr-TR" sz="2800" dirty="0"/>
              <a:t> şablonlardan veya diğer kategorilerden bir şablon seçin.</a:t>
            </a:r>
          </a:p>
        </p:txBody>
      </p:sp>
    </p:spTree>
    <p:extLst>
      <p:ext uri="{BB962C8B-B14F-4D97-AF65-F5344CB8AC3E}">
        <p14:creationId xmlns:p14="http://schemas.microsoft.com/office/powerpoint/2010/main" val="41334648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9598849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tr-TR" sz="2800" dirty="0"/>
              <a:t>İstediğiniz </a:t>
            </a:r>
            <a:r>
              <a:rPr lang="tr-TR" sz="2800" b="1" dirty="0"/>
              <a:t>Birleştirme</a:t>
            </a:r>
            <a:r>
              <a:rPr lang="tr-TR" sz="2800" dirty="0"/>
              <a:t> seçeneklerini belirleyin.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Şekilleri kılavuz çizgilerine uydurmak için </a:t>
            </a:r>
            <a:r>
              <a:rPr lang="tr-TR" sz="2800" b="1" dirty="0"/>
              <a:t>Kılavuz </a:t>
            </a:r>
            <a:r>
              <a:rPr lang="tr-TR" sz="2800" b="1" dirty="0" err="1"/>
              <a:t>Çizgileri</a:t>
            </a:r>
            <a:r>
              <a:rPr lang="tr-TR" sz="2800" dirty="0" err="1"/>
              <a:t>’ni</a:t>
            </a:r>
            <a:r>
              <a:rPr lang="tr-TR" sz="2800" dirty="0"/>
              <a:t> seçin.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Şekilleri kılavuzlara uydurmak için </a:t>
            </a:r>
            <a:r>
              <a:rPr lang="tr-TR" sz="2800" b="1" dirty="0" err="1"/>
              <a:t>Kılavuzlar</a:t>
            </a:r>
            <a:r>
              <a:rPr lang="tr-TR" sz="2800" dirty="0" err="1"/>
              <a:t>’ı</a:t>
            </a:r>
            <a:r>
              <a:rPr lang="tr-TR" sz="2800" dirty="0"/>
              <a:t> seçin.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D4E664A-65B7-4570-8812-D4A82FF279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47" t="25275" r="30948" b="31485"/>
          <a:stretch/>
        </p:blipFill>
        <p:spPr>
          <a:xfrm>
            <a:off x="7267903" y="3244777"/>
            <a:ext cx="4662065" cy="2951072"/>
          </a:xfrm>
          <a:prstGeom prst="rect">
            <a:avLst/>
          </a:prstGeom>
        </p:spPr>
      </p:pic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A8DE9C7-0163-46C6-8F7C-83F38C80E8AE}"/>
              </a:ext>
            </a:extLst>
          </p:cNvPr>
          <p:cNvSpPr txBox="1">
            <a:spLocks/>
          </p:cNvSpPr>
          <p:nvPr/>
        </p:nvSpPr>
        <p:spPr>
          <a:xfrm>
            <a:off x="1484311" y="3084786"/>
            <a:ext cx="6161964" cy="31110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Şekilleri cetvellere uydurmak için </a:t>
            </a:r>
            <a:r>
              <a:rPr lang="tr-TR" sz="2800" b="1" dirty="0"/>
              <a:t>Cetvel alt </a:t>
            </a:r>
            <a:r>
              <a:rPr lang="tr-TR" sz="2800" b="1" dirty="0" err="1"/>
              <a:t>bölümleri</a:t>
            </a:r>
            <a:r>
              <a:rPr lang="tr-TR" sz="2800" dirty="0" err="1"/>
              <a:t>’ni</a:t>
            </a:r>
            <a:r>
              <a:rPr lang="tr-TR" sz="2800" dirty="0"/>
              <a:t> seçin.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b="1" dirty="0"/>
              <a:t>Tamam</a:t>
            </a:r>
            <a:r>
              <a:rPr lang="tr-TR" sz="2800" dirty="0"/>
              <a:t>’ı seçin.</a:t>
            </a:r>
          </a:p>
        </p:txBody>
      </p:sp>
    </p:spTree>
    <p:extLst>
      <p:ext uri="{BB962C8B-B14F-4D97-AF65-F5344CB8AC3E}">
        <p14:creationId xmlns:p14="http://schemas.microsoft.com/office/powerpoint/2010/main" val="1776507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Picture 4" descr="Aramayı Başlat düğmesi">
            <a:extLst>
              <a:ext uri="{FF2B5EF4-FFF2-40B4-BE49-F238E27FC236}">
                <a16:creationId xmlns:a16="http://schemas.microsoft.com/office/drawing/2014/main" id="{958C0058-09F6-4129-866F-F4687EC00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709" y="601719"/>
            <a:ext cx="344706" cy="34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ADDEC62B-74D8-4F73-9409-C8F72C683C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496"/>
          <a:stretch/>
        </p:blipFill>
        <p:spPr>
          <a:xfrm>
            <a:off x="0" y="1673"/>
            <a:ext cx="12192000" cy="647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61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Çevrimiçi şablon arayın       v</a:t>
            </a:r>
            <a:r>
              <a:rPr lang="tr-TR" sz="2800" dirty="0"/>
              <a:t>eya </a:t>
            </a:r>
            <a:r>
              <a:rPr lang="tr-TR" sz="2800" b="1" dirty="0"/>
              <a:t>Önerilen aramalardan</a:t>
            </a:r>
            <a:r>
              <a:rPr lang="tr-TR" sz="2800" dirty="0"/>
              <a:t> birini seçin.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tr-TR" sz="2800" dirty="0"/>
              <a:t>İstenirse ölçü birimlerini seçin.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tr-TR" sz="2800" b="1" dirty="0" err="1"/>
              <a:t>Oluştur</a:t>
            </a:r>
            <a:r>
              <a:rPr lang="tr-TR" sz="2800" dirty="0" err="1"/>
              <a:t>’u</a:t>
            </a:r>
            <a:r>
              <a:rPr lang="tr-TR" sz="2800" dirty="0"/>
              <a:t> seçin.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Picture 4" descr="Aramayı Başlat düğmesi">
            <a:extLst>
              <a:ext uri="{FF2B5EF4-FFF2-40B4-BE49-F238E27FC236}">
                <a16:creationId xmlns:a16="http://schemas.microsoft.com/office/drawing/2014/main" id="{958C0058-09F6-4129-866F-F4687EC00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007" y="633251"/>
            <a:ext cx="344706" cy="34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3FBD0992-93CF-420A-AA16-26A0ECC606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961" r="42069" b="65525"/>
          <a:stretch/>
        </p:blipFill>
        <p:spPr>
          <a:xfrm>
            <a:off x="1342204" y="2888216"/>
            <a:ext cx="10013964" cy="1604956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58600C07-30AA-44B1-AEFD-5B38FCE923F4}"/>
              </a:ext>
            </a:extLst>
          </p:cNvPr>
          <p:cNvSpPr/>
          <p:nvPr/>
        </p:nvSpPr>
        <p:spPr>
          <a:xfrm>
            <a:off x="3294993" y="3003331"/>
            <a:ext cx="7693572" cy="4844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FA2F6A16-B9C3-403C-A918-FFC7C71D258B}"/>
              </a:ext>
            </a:extLst>
          </p:cNvPr>
          <p:cNvSpPr/>
          <p:nvPr/>
        </p:nvSpPr>
        <p:spPr>
          <a:xfrm>
            <a:off x="3294993" y="3506016"/>
            <a:ext cx="1507944" cy="4844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B56BB9B-2C21-47F6-8CD8-CD532141B7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224" t="32865" r="29397" b="34475"/>
          <a:stretch/>
        </p:blipFill>
        <p:spPr>
          <a:xfrm>
            <a:off x="3573517" y="4507627"/>
            <a:ext cx="5044966" cy="223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21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Visio </a:t>
            </a:r>
            <a:r>
              <a:rPr lang="tr-TR" b="1" dirty="0" err="1"/>
              <a:t>Arayüzü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6BAAF1B-049A-4638-A506-987646ACB6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29"/>
          <a:stretch/>
        </p:blipFill>
        <p:spPr>
          <a:xfrm>
            <a:off x="1288411" y="1261242"/>
            <a:ext cx="9615178" cy="5112398"/>
          </a:xfrm>
          <a:prstGeom prst="rect">
            <a:avLst/>
          </a:prstGeom>
          <a:noFill/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B4D8BFD5-E393-4D64-96CB-03193DFF7F17}"/>
              </a:ext>
            </a:extLst>
          </p:cNvPr>
          <p:cNvSpPr/>
          <p:nvPr/>
        </p:nvSpPr>
        <p:spPr>
          <a:xfrm>
            <a:off x="1288411" y="1261242"/>
            <a:ext cx="1123713" cy="1891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2426EED5-6B34-4087-979C-F9BB67167E1B}"/>
              </a:ext>
            </a:extLst>
          </p:cNvPr>
          <p:cNvSpPr/>
          <p:nvPr/>
        </p:nvSpPr>
        <p:spPr>
          <a:xfrm>
            <a:off x="5534143" y="1261242"/>
            <a:ext cx="1123713" cy="1891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5FE2B703-AE1D-4984-A0AD-0DDC97DF13D9}"/>
              </a:ext>
            </a:extLst>
          </p:cNvPr>
          <p:cNvSpPr/>
          <p:nvPr/>
        </p:nvSpPr>
        <p:spPr>
          <a:xfrm>
            <a:off x="1288411" y="1488514"/>
            <a:ext cx="9615178" cy="8605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B2FB069D-A91A-402D-B7B4-E66653240864}"/>
              </a:ext>
            </a:extLst>
          </p:cNvPr>
          <p:cNvSpPr/>
          <p:nvPr/>
        </p:nvSpPr>
        <p:spPr>
          <a:xfrm>
            <a:off x="3160969" y="5962490"/>
            <a:ext cx="1257122" cy="2391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59835A13-EA7F-48D4-8111-CA95335D1BD6}"/>
              </a:ext>
            </a:extLst>
          </p:cNvPr>
          <p:cNvSpPr/>
          <p:nvPr/>
        </p:nvSpPr>
        <p:spPr>
          <a:xfrm>
            <a:off x="1274206" y="6201624"/>
            <a:ext cx="9615178" cy="1891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DAE95A03-BBFD-4118-A9BA-A65CF5832A0E}"/>
              </a:ext>
            </a:extLst>
          </p:cNvPr>
          <p:cNvSpPr/>
          <p:nvPr/>
        </p:nvSpPr>
        <p:spPr>
          <a:xfrm>
            <a:off x="8368961" y="3570729"/>
            <a:ext cx="1734706" cy="7906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rgbClr val="FF0000"/>
                </a:solidFill>
              </a:rPr>
              <a:t>Çizim Sayfası</a:t>
            </a:r>
            <a:endParaRPr lang="tr-TR" sz="2800" dirty="0"/>
          </a:p>
        </p:txBody>
      </p: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5639117A-85B4-4259-ACEF-24BF92FFDF89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7116024" y="3966040"/>
            <a:ext cx="1252937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Konuşma Balonu: Dikdörtgen 15">
            <a:extLst>
              <a:ext uri="{FF2B5EF4-FFF2-40B4-BE49-F238E27FC236}">
                <a16:creationId xmlns:a16="http://schemas.microsoft.com/office/drawing/2014/main" id="{C27D6961-4028-432A-845E-2F123B9236B9}"/>
              </a:ext>
            </a:extLst>
          </p:cNvPr>
          <p:cNvSpPr/>
          <p:nvPr/>
        </p:nvSpPr>
        <p:spPr>
          <a:xfrm>
            <a:off x="7724386" y="1340558"/>
            <a:ext cx="2513271" cy="567813"/>
          </a:xfrm>
          <a:prstGeom prst="wedgeRectCallout">
            <a:avLst>
              <a:gd name="adj1" fmla="val -90834"/>
              <a:gd name="adj2" fmla="val -38799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2"/>
                </a:solidFill>
              </a:rPr>
              <a:t>Başlık çubuğu</a:t>
            </a: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01A57BE3-76BC-4BB8-8600-BCB3171641DC}"/>
              </a:ext>
            </a:extLst>
          </p:cNvPr>
          <p:cNvSpPr/>
          <p:nvPr/>
        </p:nvSpPr>
        <p:spPr>
          <a:xfrm>
            <a:off x="5783502" y="5245650"/>
            <a:ext cx="247054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2800" b="1" dirty="0"/>
              <a:t>Durum çubuğu</a:t>
            </a:r>
            <a:endParaRPr lang="tr-TR" sz="2800" dirty="0"/>
          </a:p>
        </p:txBody>
      </p:sp>
      <p:cxnSp>
        <p:nvCxnSpPr>
          <p:cNvPr id="22" name="Düz Ok Bağlayıcısı 21">
            <a:extLst>
              <a:ext uri="{FF2B5EF4-FFF2-40B4-BE49-F238E27FC236}">
                <a16:creationId xmlns:a16="http://schemas.microsoft.com/office/drawing/2014/main" id="{3075190E-7B07-4CD5-8A87-E52036898443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7018776" y="5768870"/>
            <a:ext cx="0" cy="43275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ikdörtgen 23">
            <a:extLst>
              <a:ext uri="{FF2B5EF4-FFF2-40B4-BE49-F238E27FC236}">
                <a16:creationId xmlns:a16="http://schemas.microsoft.com/office/drawing/2014/main" id="{1C405B70-EACD-4F8B-9810-17F53A179BA7}"/>
              </a:ext>
            </a:extLst>
          </p:cNvPr>
          <p:cNvSpPr/>
          <p:nvPr/>
        </p:nvSpPr>
        <p:spPr>
          <a:xfrm>
            <a:off x="2786980" y="5263408"/>
            <a:ext cx="254268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tr-TR" sz="2800" b="1" dirty="0">
                <a:solidFill>
                  <a:schemeClr val="tx2"/>
                </a:solidFill>
              </a:rPr>
              <a:t>Çalışma sayfası</a:t>
            </a:r>
            <a:endParaRPr lang="tr-TR" sz="2800" dirty="0">
              <a:solidFill>
                <a:schemeClr val="tx2"/>
              </a:solidFill>
            </a:endParaRPr>
          </a:p>
        </p:txBody>
      </p:sp>
      <p:cxnSp>
        <p:nvCxnSpPr>
          <p:cNvPr id="25" name="Düz Ok Bağlayıcısı 24">
            <a:extLst>
              <a:ext uri="{FF2B5EF4-FFF2-40B4-BE49-F238E27FC236}">
                <a16:creationId xmlns:a16="http://schemas.microsoft.com/office/drawing/2014/main" id="{05F47B23-3C64-4BDA-BBE4-F0E902D23440}"/>
              </a:ext>
            </a:extLst>
          </p:cNvPr>
          <p:cNvCxnSpPr>
            <a:cxnSpLocks/>
          </p:cNvCxnSpPr>
          <p:nvPr/>
        </p:nvCxnSpPr>
        <p:spPr>
          <a:xfrm flipH="1">
            <a:off x="3392060" y="5617870"/>
            <a:ext cx="1" cy="38735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ikdörtgen 26">
            <a:extLst>
              <a:ext uri="{FF2B5EF4-FFF2-40B4-BE49-F238E27FC236}">
                <a16:creationId xmlns:a16="http://schemas.microsoft.com/office/drawing/2014/main" id="{CA93ADD2-DC14-4B9E-836D-141F0FA35FA3}"/>
              </a:ext>
            </a:extLst>
          </p:cNvPr>
          <p:cNvSpPr/>
          <p:nvPr/>
        </p:nvSpPr>
        <p:spPr>
          <a:xfrm>
            <a:off x="3605710" y="2703144"/>
            <a:ext cx="212590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Araçlar </a:t>
            </a:r>
            <a:r>
              <a:rPr lang="tr-TR" sz="2800" dirty="0" err="1">
                <a:solidFill>
                  <a:srgbClr val="FF0000"/>
                </a:solidFill>
              </a:rPr>
              <a:t>şeriti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endParaRPr lang="tr-TR" sz="2800" dirty="0"/>
          </a:p>
        </p:txBody>
      </p:sp>
      <p:cxnSp>
        <p:nvCxnSpPr>
          <p:cNvPr id="28" name="Düz Ok Bağlayıcısı 27">
            <a:extLst>
              <a:ext uri="{FF2B5EF4-FFF2-40B4-BE49-F238E27FC236}">
                <a16:creationId xmlns:a16="http://schemas.microsoft.com/office/drawing/2014/main" id="{7B68F156-2B58-437C-9105-C3C79D951594}"/>
              </a:ext>
            </a:extLst>
          </p:cNvPr>
          <p:cNvCxnSpPr>
            <a:cxnSpLocks/>
          </p:cNvCxnSpPr>
          <p:nvPr/>
        </p:nvCxnSpPr>
        <p:spPr>
          <a:xfrm flipV="1">
            <a:off x="4058320" y="2332426"/>
            <a:ext cx="1" cy="37071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Dikdörtgen 30">
            <a:extLst>
              <a:ext uri="{FF2B5EF4-FFF2-40B4-BE49-F238E27FC236}">
                <a16:creationId xmlns:a16="http://schemas.microsoft.com/office/drawing/2014/main" id="{517B6EEF-4558-4659-A8FF-F585025DAD7C}"/>
              </a:ext>
            </a:extLst>
          </p:cNvPr>
          <p:cNvSpPr/>
          <p:nvPr/>
        </p:nvSpPr>
        <p:spPr>
          <a:xfrm>
            <a:off x="3605710" y="4317966"/>
            <a:ext cx="135646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Şekiller </a:t>
            </a:r>
            <a:endParaRPr lang="tr-TR" sz="2800" dirty="0"/>
          </a:p>
        </p:txBody>
      </p:sp>
      <p:cxnSp>
        <p:nvCxnSpPr>
          <p:cNvPr id="32" name="Düz Ok Bağlayıcısı 31">
            <a:extLst>
              <a:ext uri="{FF2B5EF4-FFF2-40B4-BE49-F238E27FC236}">
                <a16:creationId xmlns:a16="http://schemas.microsoft.com/office/drawing/2014/main" id="{961F1025-FB15-4D11-B2B9-88F96B1935E4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2916621" y="4579576"/>
            <a:ext cx="689089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83593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6458</TotalTime>
  <Words>898</Words>
  <Application>Microsoft Office PowerPoint</Application>
  <PresentationFormat>Geniş ekran</PresentationFormat>
  <Paragraphs>183</Paragraphs>
  <Slides>60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60</vt:i4>
      </vt:variant>
    </vt:vector>
  </HeadingPairs>
  <TitlesOfParts>
    <vt:vector size="65" baseType="lpstr">
      <vt:lpstr>Arial</vt:lpstr>
      <vt:lpstr>Calibri</vt:lpstr>
      <vt:lpstr>Corbel</vt:lpstr>
      <vt:lpstr>Segoe UI</vt:lpstr>
      <vt:lpstr>Paralaks</vt:lpstr>
      <vt:lpstr>Gıda Mühendisliğinde Bilgisayar Uygulamaları</vt:lpstr>
      <vt:lpstr>Microsoft Visio 2013 Kullanımı</vt:lpstr>
      <vt:lpstr>Diğer Office araçları ile zaten diyagram oluşturuyorum.  Neden Visio?</vt:lpstr>
      <vt:lpstr>Visio Nedir?</vt:lpstr>
      <vt:lpstr>PowerPoint Sunusu</vt:lpstr>
      <vt:lpstr>Yeni Dosya Oluşturma</vt:lpstr>
      <vt:lpstr>PowerPoint Sunusu</vt:lpstr>
      <vt:lpstr>PowerPoint Sunusu</vt:lpstr>
      <vt:lpstr>Visio Arayüzü</vt:lpstr>
      <vt:lpstr>Dosyayı kaydetme</vt:lpstr>
      <vt:lpstr>PowerPoint Sunusu</vt:lpstr>
      <vt:lpstr>PowerPoint Sunusu</vt:lpstr>
      <vt:lpstr>Şekiller</vt:lpstr>
      <vt:lpstr>PowerPoint Sunusu</vt:lpstr>
      <vt:lpstr>Şekil ekleme</vt:lpstr>
      <vt:lpstr>Şekiller Otomatik olarak bağlama</vt:lpstr>
      <vt:lpstr>PowerPoint Sunusu</vt:lpstr>
      <vt:lpstr>PowerPoint Sunusu</vt:lpstr>
      <vt:lpstr>PowerPoint Sunusu</vt:lpstr>
      <vt:lpstr>Şekilleri Seçme</vt:lpstr>
      <vt:lpstr>PowerPoint Sunusu</vt:lpstr>
      <vt:lpstr>PowerPoint Sunusu</vt:lpstr>
      <vt:lpstr>PowerPoint Sunusu</vt:lpstr>
      <vt:lpstr>PowerPoint Sunusu</vt:lpstr>
      <vt:lpstr>PowerPoint Sunusu</vt:lpstr>
      <vt:lpstr>Şekilleri Taşıma</vt:lpstr>
      <vt:lpstr>Farenizi kullanarak şekilleri taşıma</vt:lpstr>
      <vt:lpstr>PowerPoint Sunusu</vt:lpstr>
      <vt:lpstr>Ok tuşlarını kullanarak şekilleri sürükleme</vt:lpstr>
      <vt:lpstr>PowerPoint Sunusu</vt:lpstr>
      <vt:lpstr>Şekilleri Yeniden Boyutlandırma</vt:lpstr>
      <vt:lpstr>PowerPoint Sunusu</vt:lpstr>
      <vt:lpstr>Şekli Boyut ve Konum penceresini kullanarak yeniden boyutlandırma</vt:lpstr>
      <vt:lpstr>PowerPoint Sunusu</vt:lpstr>
      <vt:lpstr>Şekilleri döndürme veya çevirme</vt:lpstr>
      <vt:lpstr>Şekli 90 derece döndürme</vt:lpstr>
      <vt:lpstr>PowerPoint Sunusu</vt:lpstr>
      <vt:lpstr>Şekli dikey çevirme</vt:lpstr>
      <vt:lpstr>Şekli yatay çevirme</vt:lpstr>
      <vt:lpstr>Döndürme tutamacı kullanarak şekli döndürme</vt:lpstr>
      <vt:lpstr>PowerPoint Sunusu</vt:lpstr>
      <vt:lpstr>Şekli Boyut ve Konum penceresini kullanarak dereceli döndürme</vt:lpstr>
      <vt:lpstr>Visio’da biçimlendirme</vt:lpstr>
      <vt:lpstr>PowerPoint Sunusu</vt:lpstr>
      <vt:lpstr>Çizim sayfasına metin ekleme</vt:lpstr>
      <vt:lpstr>PowerPoint Sunusu</vt:lpstr>
      <vt:lpstr>PowerPoint Sunusu</vt:lpstr>
      <vt:lpstr>Metin düzenleme</vt:lpstr>
      <vt:lpstr>Metni taşıma veya döndürme</vt:lpstr>
      <vt:lpstr>PowerPoint Sunusu</vt:lpstr>
      <vt:lpstr>Metni taşıma veya döndürme</vt:lpstr>
      <vt:lpstr>Sayfa tasarlama ve biçimlendirme</vt:lpstr>
      <vt:lpstr>Sayfa boyutunu ve yönünü ayarlama</vt:lpstr>
      <vt:lpstr>PowerPoint Sunusu</vt:lpstr>
      <vt:lpstr>Cetvelleri gösterme veya gizleme</vt:lpstr>
      <vt:lpstr>Kılavuzlarla çalışma</vt:lpstr>
      <vt:lpstr>PowerPoint Sunusu</vt:lpstr>
      <vt:lpstr>Kılavuz çizgilerini gösterme veya gizleme</vt:lpstr>
      <vt:lpstr>Şekilleri kılavuz çizgilerine, kılavuzlara ve cetvellere uydurma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Farhan Alfin</dc:creator>
  <cp:lastModifiedBy>Farhan Alfin</cp:lastModifiedBy>
  <cp:revision>751</cp:revision>
  <dcterms:created xsi:type="dcterms:W3CDTF">2017-08-15T06:05:11Z</dcterms:created>
  <dcterms:modified xsi:type="dcterms:W3CDTF">2018-12-23T10:19:00Z</dcterms:modified>
</cp:coreProperties>
</file>